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Times New Roman" charset="1" panose="02020603050405020304"/>
      <p:regular r:id="rId35"/>
    </p:embeddedFont>
    <p:embeddedFont>
      <p:font typeface="Times New Roman Bold" charset="1" panose="020208030705050203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github.com/7elmie/EGQCC/tree/main"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https://github.com/7elmie/EGQCC/tree/main"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https://github.com/7elmie/EGQCC/tree/main"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 Id="rId7" Target="https://github.com/7elmie/EGQCC/tree/main"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7elmie/EGQCC/tree/main" TargetMode="External" Type="http://schemas.openxmlformats.org/officeDocument/2006/relationships/hyperlink"/><Relationship Id="rId2" Target="../media/image16.jpeg" Type="http://schemas.openxmlformats.org/officeDocument/2006/relationships/image"/><Relationship Id="rId3" Target="../media/image17.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https://github.com/7elmie/EGQCC/tree/main"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7elmie/EGQCC/tree/main"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7elmie/EGQCC/tree/main"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7elmie/EGQCC/tree/main"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7elmie/EGQCC/tree/main"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7elmie/EGQCC/tree/main"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https://github.com/7elmie/EGQCC/tree/main"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7elmie/EGQCC/tree/main"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7elmie/EGQCC/tree/main"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https://github.com/7elmie/EGQCC/tree/main"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7elmie/EGQCC/tree/main"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7elmie/EGQCC/tree/main"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4.png" Type="http://schemas.openxmlformats.org/officeDocument/2006/relationships/image"/><Relationship Id="rId9" Target="https://github.com/7elmie/EGQCC/tree/main"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7elmie/EGQCC/tree/main"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https://github.com/7elmie/EGQCC/tree/main"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https://github.com/7elmie/EGQCC/tree/main"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github.com/7elmie/EGQCC/tree/main"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https://github.com/7elmie/EGQCC/tree/main"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github.com/7elmie/EGQCC/tree/main"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github.com/7elmie/EGQCC/tree/main"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github.com/7elmie/EGQCC/tree/main"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100921"/>
            <a:ext cx="18505483" cy="3938428"/>
            <a:chOff x="0" y="0"/>
            <a:chExt cx="4873872" cy="1037281"/>
          </a:xfrm>
        </p:grpSpPr>
        <p:sp>
          <p:nvSpPr>
            <p:cNvPr name="Freeform 3" id="3"/>
            <p:cNvSpPr/>
            <p:nvPr/>
          </p:nvSpPr>
          <p:spPr>
            <a:xfrm flipH="false" flipV="false" rot="0">
              <a:off x="0" y="0"/>
              <a:ext cx="4873872" cy="1037281"/>
            </a:xfrm>
            <a:custGeom>
              <a:avLst/>
              <a:gdLst/>
              <a:ahLst/>
              <a:cxnLst/>
              <a:rect r="r" b="b" t="t" l="l"/>
              <a:pathLst>
                <a:path h="1037281" w="4873872">
                  <a:moveTo>
                    <a:pt x="0" y="0"/>
                  </a:moveTo>
                  <a:lnTo>
                    <a:pt x="4873872" y="0"/>
                  </a:lnTo>
                  <a:lnTo>
                    <a:pt x="4873872" y="1037281"/>
                  </a:lnTo>
                  <a:lnTo>
                    <a:pt x="0" y="1037281"/>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0944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72200" y="1028700"/>
            <a:ext cx="5429250" cy="5954925"/>
            <a:chOff x="0" y="0"/>
            <a:chExt cx="841133" cy="922574"/>
          </a:xfrm>
        </p:grpSpPr>
        <p:sp>
          <p:nvSpPr>
            <p:cNvPr name="Freeform 7" id="7"/>
            <p:cNvSpPr/>
            <p:nvPr/>
          </p:nvSpPr>
          <p:spPr>
            <a:xfrm flipH="false" flipV="false" rot="0">
              <a:off x="0" y="0"/>
              <a:ext cx="841133" cy="922574"/>
            </a:xfrm>
            <a:custGeom>
              <a:avLst/>
              <a:gdLst/>
              <a:ahLst/>
              <a:cxnLst/>
              <a:rect r="r" b="b" t="t" l="l"/>
              <a:pathLst>
                <a:path h="922574" w="841133">
                  <a:moveTo>
                    <a:pt x="35649" y="0"/>
                  </a:moveTo>
                  <a:lnTo>
                    <a:pt x="805484" y="0"/>
                  </a:lnTo>
                  <a:cubicBezTo>
                    <a:pt x="814938" y="0"/>
                    <a:pt x="824006" y="3756"/>
                    <a:pt x="830691" y="10441"/>
                  </a:cubicBezTo>
                  <a:cubicBezTo>
                    <a:pt x="837377" y="17127"/>
                    <a:pt x="841133" y="26194"/>
                    <a:pt x="841133" y="35649"/>
                  </a:cubicBezTo>
                  <a:lnTo>
                    <a:pt x="841133" y="886925"/>
                  </a:lnTo>
                  <a:cubicBezTo>
                    <a:pt x="841133" y="896379"/>
                    <a:pt x="837377" y="905447"/>
                    <a:pt x="830691" y="912132"/>
                  </a:cubicBezTo>
                  <a:cubicBezTo>
                    <a:pt x="824006" y="918818"/>
                    <a:pt x="814938" y="922574"/>
                    <a:pt x="805484" y="922574"/>
                  </a:cubicBezTo>
                  <a:lnTo>
                    <a:pt x="35649" y="922574"/>
                  </a:lnTo>
                  <a:cubicBezTo>
                    <a:pt x="26194" y="922574"/>
                    <a:pt x="17127" y="918818"/>
                    <a:pt x="10441" y="912132"/>
                  </a:cubicBezTo>
                  <a:cubicBezTo>
                    <a:pt x="3756" y="905447"/>
                    <a:pt x="0" y="896379"/>
                    <a:pt x="0" y="886925"/>
                  </a:cubicBezTo>
                  <a:lnTo>
                    <a:pt x="0" y="35649"/>
                  </a:lnTo>
                  <a:cubicBezTo>
                    <a:pt x="0" y="26194"/>
                    <a:pt x="3756" y="17127"/>
                    <a:pt x="10441" y="10441"/>
                  </a:cubicBezTo>
                  <a:cubicBezTo>
                    <a:pt x="17127" y="3756"/>
                    <a:pt x="26194" y="0"/>
                    <a:pt x="35649" y="0"/>
                  </a:cubicBezTo>
                  <a:close/>
                </a:path>
              </a:pathLst>
            </a:custGeom>
            <a:blipFill>
              <a:blip r:embed="rId4"/>
              <a:stretch>
                <a:fillRect l="0" t="-18422" r="0" b="-18422"/>
              </a:stretch>
            </a:blipFill>
          </p:spPr>
        </p:sp>
      </p:grpSp>
      <p:grpSp>
        <p:nvGrpSpPr>
          <p:cNvPr name="Group 8" id="8"/>
          <p:cNvGrpSpPr/>
          <p:nvPr/>
        </p:nvGrpSpPr>
        <p:grpSpPr>
          <a:xfrm rot="0">
            <a:off x="1028700" y="3737048"/>
            <a:ext cx="1717357" cy="200918"/>
            <a:chOff x="0" y="0"/>
            <a:chExt cx="452308" cy="52917"/>
          </a:xfrm>
        </p:grpSpPr>
        <p:sp>
          <p:nvSpPr>
            <p:cNvPr name="Freeform 9" id="9"/>
            <p:cNvSpPr/>
            <p:nvPr/>
          </p:nvSpPr>
          <p:spPr>
            <a:xfrm flipH="false" flipV="false" rot="0">
              <a:off x="0" y="0"/>
              <a:ext cx="452308" cy="52917"/>
            </a:xfrm>
            <a:custGeom>
              <a:avLst/>
              <a:gdLst/>
              <a:ahLst/>
              <a:cxnLst/>
              <a:rect r="r" b="b" t="t" l="l"/>
              <a:pathLst>
                <a:path h="52917" w="452308">
                  <a:moveTo>
                    <a:pt x="0" y="0"/>
                  </a:moveTo>
                  <a:lnTo>
                    <a:pt x="452308" y="0"/>
                  </a:lnTo>
                  <a:lnTo>
                    <a:pt x="452308"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0" id="10"/>
            <p:cNvSpPr txBox="true"/>
            <p:nvPr/>
          </p:nvSpPr>
          <p:spPr>
            <a:xfrm>
              <a:off x="0" y="-57150"/>
              <a:ext cx="452308" cy="1100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13893673" y="925906"/>
            <a:ext cx="264810" cy="205589"/>
          </a:xfrm>
          <a:custGeom>
            <a:avLst/>
            <a:gdLst/>
            <a:ahLst/>
            <a:cxnLst/>
            <a:rect r="r" b="b" t="t" l="l"/>
            <a:pathLst>
              <a:path h="205589" w="264810">
                <a:moveTo>
                  <a:pt x="0" y="205588"/>
                </a:moveTo>
                <a:lnTo>
                  <a:pt x="264810" y="205588"/>
                </a:lnTo>
                <a:lnTo>
                  <a:pt x="264810" y="0"/>
                </a:lnTo>
                <a:lnTo>
                  <a:pt x="0" y="0"/>
                </a:lnTo>
                <a:lnTo>
                  <a:pt x="0" y="20558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14150848" y="8279448"/>
            <a:ext cx="3108452" cy="0"/>
          </a:xfrm>
          <a:prstGeom prst="line">
            <a:avLst/>
          </a:prstGeom>
          <a:ln cap="flat" w="9525">
            <a:solidFill>
              <a:srgbClr val="F5F5F5"/>
            </a:solidFill>
            <a:prstDash val="solid"/>
            <a:headEnd type="none" len="sm" w="sm"/>
            <a:tailEnd type="none" len="sm" w="sm"/>
          </a:ln>
        </p:spPr>
      </p:sp>
      <p:grpSp>
        <p:nvGrpSpPr>
          <p:cNvPr name="Group 13" id="13"/>
          <p:cNvGrpSpPr/>
          <p:nvPr/>
        </p:nvGrpSpPr>
        <p:grpSpPr>
          <a:xfrm rot="0">
            <a:off x="14150848" y="4866207"/>
            <a:ext cx="3108452" cy="2117418"/>
            <a:chOff x="0" y="0"/>
            <a:chExt cx="481580" cy="328043"/>
          </a:xfrm>
        </p:grpSpPr>
        <p:sp>
          <p:nvSpPr>
            <p:cNvPr name="Freeform 14" id="14"/>
            <p:cNvSpPr/>
            <p:nvPr/>
          </p:nvSpPr>
          <p:spPr>
            <a:xfrm flipH="false" flipV="false" rot="0">
              <a:off x="0" y="0"/>
              <a:ext cx="481580" cy="328043"/>
            </a:xfrm>
            <a:custGeom>
              <a:avLst/>
              <a:gdLst/>
              <a:ahLst/>
              <a:cxnLst/>
              <a:rect r="r" b="b" t="t" l="l"/>
              <a:pathLst>
                <a:path h="328043" w="481580">
                  <a:moveTo>
                    <a:pt x="62265" y="0"/>
                  </a:moveTo>
                  <a:lnTo>
                    <a:pt x="419315" y="0"/>
                  </a:lnTo>
                  <a:cubicBezTo>
                    <a:pt x="453703" y="0"/>
                    <a:pt x="481580" y="27877"/>
                    <a:pt x="481580" y="62265"/>
                  </a:cubicBezTo>
                  <a:lnTo>
                    <a:pt x="481580" y="265778"/>
                  </a:lnTo>
                  <a:cubicBezTo>
                    <a:pt x="481580" y="282292"/>
                    <a:pt x="475020" y="298129"/>
                    <a:pt x="463343" y="309806"/>
                  </a:cubicBezTo>
                  <a:cubicBezTo>
                    <a:pt x="451667" y="321483"/>
                    <a:pt x="435829" y="328043"/>
                    <a:pt x="419315" y="328043"/>
                  </a:cubicBezTo>
                  <a:lnTo>
                    <a:pt x="62265" y="328043"/>
                  </a:lnTo>
                  <a:cubicBezTo>
                    <a:pt x="27877" y="328043"/>
                    <a:pt x="0" y="300166"/>
                    <a:pt x="0" y="265778"/>
                  </a:cubicBezTo>
                  <a:lnTo>
                    <a:pt x="0" y="62265"/>
                  </a:lnTo>
                  <a:cubicBezTo>
                    <a:pt x="0" y="27877"/>
                    <a:pt x="27877" y="0"/>
                    <a:pt x="62265" y="0"/>
                  </a:cubicBezTo>
                  <a:close/>
                </a:path>
              </a:pathLst>
            </a:custGeom>
            <a:blipFill>
              <a:blip r:embed="rId7"/>
              <a:stretch>
                <a:fillRect l="-1042" t="0" r="-1042" b="0"/>
              </a:stretch>
            </a:blipFill>
          </p:spPr>
        </p:sp>
      </p:grpSp>
      <p:grpSp>
        <p:nvGrpSpPr>
          <p:cNvPr name="Group 15" id="15"/>
          <p:cNvGrpSpPr/>
          <p:nvPr/>
        </p:nvGrpSpPr>
        <p:grpSpPr>
          <a:xfrm rot="-10800000">
            <a:off x="14408023" y="3737048"/>
            <a:ext cx="2851277" cy="200918"/>
            <a:chOff x="0" y="0"/>
            <a:chExt cx="750954" cy="52917"/>
          </a:xfrm>
        </p:grpSpPr>
        <p:sp>
          <p:nvSpPr>
            <p:cNvPr name="Freeform 16" id="16"/>
            <p:cNvSpPr/>
            <p:nvPr/>
          </p:nvSpPr>
          <p:spPr>
            <a:xfrm flipH="false" flipV="false" rot="0">
              <a:off x="0" y="0"/>
              <a:ext cx="750953" cy="52917"/>
            </a:xfrm>
            <a:custGeom>
              <a:avLst/>
              <a:gdLst/>
              <a:ahLst/>
              <a:cxnLst/>
              <a:rect r="r" b="b" t="t" l="l"/>
              <a:pathLst>
                <a:path h="52917" w="750953">
                  <a:moveTo>
                    <a:pt x="0" y="0"/>
                  </a:moveTo>
                  <a:lnTo>
                    <a:pt x="750953" y="0"/>
                  </a:lnTo>
                  <a:lnTo>
                    <a:pt x="750953"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7" id="17"/>
            <p:cNvSpPr txBox="true"/>
            <p:nvPr/>
          </p:nvSpPr>
          <p:spPr>
            <a:xfrm>
              <a:off x="0" y="-57150"/>
              <a:ext cx="750954" cy="110067"/>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360512" y="998094"/>
            <a:ext cx="2916155" cy="431800"/>
          </a:xfrm>
          <a:prstGeom prst="rect">
            <a:avLst/>
          </a:prstGeom>
        </p:spPr>
        <p:txBody>
          <a:bodyPr anchor="t" rtlCol="false" tIns="0" lIns="0" bIns="0" rIns="0">
            <a:spAutoFit/>
          </a:bodyPr>
          <a:lstStyle/>
          <a:p>
            <a:pPr algn="l">
              <a:lnSpc>
                <a:spcPts val="3499"/>
              </a:lnSpc>
              <a:spcBef>
                <a:spcPct val="0"/>
              </a:spcBef>
            </a:pPr>
            <a:r>
              <a:rPr lang="en-US" sz="2499" spc="-62">
                <a:solidFill>
                  <a:srgbClr val="F5F5F5"/>
                </a:solidFill>
                <a:latin typeface="Times New Roman"/>
                <a:ea typeface="Times New Roman"/>
                <a:cs typeface="Times New Roman"/>
                <a:sym typeface="Times New Roman"/>
              </a:rPr>
              <a:t>EgQCC </a:t>
            </a:r>
          </a:p>
        </p:txBody>
      </p:sp>
      <p:sp>
        <p:nvSpPr>
          <p:cNvPr name="TextBox 19" id="19"/>
          <p:cNvSpPr txBox="true"/>
          <p:nvPr/>
        </p:nvSpPr>
        <p:spPr>
          <a:xfrm rot="0">
            <a:off x="1028700" y="5736165"/>
            <a:ext cx="11576405" cy="3914776"/>
          </a:xfrm>
          <a:prstGeom prst="rect">
            <a:avLst/>
          </a:prstGeom>
        </p:spPr>
        <p:txBody>
          <a:bodyPr anchor="t" rtlCol="false" tIns="0" lIns="0" bIns="0" rIns="0">
            <a:spAutoFit/>
          </a:bodyPr>
          <a:lstStyle/>
          <a:p>
            <a:pPr algn="l">
              <a:lnSpc>
                <a:spcPts val="6000"/>
              </a:lnSpc>
            </a:pPr>
            <a:r>
              <a:rPr lang="en-US" sz="8000" spc="-280">
                <a:solidFill>
                  <a:srgbClr val="F5F5F5"/>
                </a:solidFill>
                <a:latin typeface="Times New Roman"/>
                <a:ea typeface="Times New Roman"/>
                <a:cs typeface="Times New Roman"/>
                <a:sym typeface="Times New Roman"/>
              </a:rPr>
              <a:t>QUANTUM</a:t>
            </a:r>
          </a:p>
          <a:p>
            <a:pPr algn="l">
              <a:lnSpc>
                <a:spcPts val="6000"/>
              </a:lnSpc>
            </a:pPr>
          </a:p>
          <a:p>
            <a:pPr algn="l">
              <a:lnSpc>
                <a:spcPts val="6000"/>
              </a:lnSpc>
            </a:pPr>
            <a:r>
              <a:rPr lang="en-US" sz="8000" spc="-280">
                <a:solidFill>
                  <a:srgbClr val="F5F5F5"/>
                </a:solidFill>
                <a:latin typeface="Times New Roman"/>
                <a:ea typeface="Times New Roman"/>
                <a:cs typeface="Times New Roman"/>
                <a:sym typeface="Times New Roman"/>
              </a:rPr>
              <a:t>COMMUNICATION (QC)</a:t>
            </a:r>
          </a:p>
          <a:p>
            <a:pPr algn="l">
              <a:lnSpc>
                <a:spcPts val="6000"/>
              </a:lnSpc>
            </a:pPr>
          </a:p>
          <a:p>
            <a:pPr algn="l">
              <a:lnSpc>
                <a:spcPts val="2250"/>
              </a:lnSpc>
            </a:pPr>
            <a:r>
              <a:rPr lang="en-US" sz="3000" spc="-105">
                <a:solidFill>
                  <a:srgbClr val="F5F5F5"/>
                </a:solidFill>
                <a:latin typeface="Times New Roman"/>
                <a:ea typeface="Times New Roman"/>
                <a:cs typeface="Times New Roman"/>
                <a:sym typeface="Times New Roman"/>
              </a:rPr>
              <a:t>FOUNDATIONS, PROTOCOLS, AND SIMULATION FRAMEWORKS</a:t>
            </a:r>
          </a:p>
          <a:p>
            <a:pPr algn="l">
              <a:lnSpc>
                <a:spcPts val="2250"/>
              </a:lnSpc>
            </a:pPr>
          </a:p>
          <a:p>
            <a:pPr algn="l">
              <a:lnSpc>
                <a:spcPts val="2250"/>
              </a:lnSpc>
            </a:pPr>
            <a:r>
              <a:rPr lang="en-US" sz="3000" spc="-105">
                <a:solidFill>
                  <a:srgbClr val="F5F5F5"/>
                </a:solidFill>
                <a:latin typeface="Times New Roman"/>
                <a:ea typeface="Times New Roman"/>
                <a:cs typeface="Times New Roman"/>
                <a:sym typeface="Times New Roman"/>
              </a:rPr>
              <a:t> </a:t>
            </a:r>
          </a:p>
        </p:txBody>
      </p:sp>
      <p:sp>
        <p:nvSpPr>
          <p:cNvPr name="TextBox 20" id="20"/>
          <p:cNvSpPr txBox="true"/>
          <p:nvPr/>
        </p:nvSpPr>
        <p:spPr>
          <a:xfrm rot="0">
            <a:off x="14279436" y="8619870"/>
            <a:ext cx="2851277" cy="457200"/>
          </a:xfrm>
          <a:prstGeom prst="rect">
            <a:avLst/>
          </a:prstGeom>
        </p:spPr>
        <p:txBody>
          <a:bodyPr anchor="t" rtlCol="false" tIns="0" lIns="0" bIns="0" rIns="0">
            <a:spAutoFit/>
          </a:bodyPr>
          <a:lstStyle/>
          <a:p>
            <a:pPr algn="l" marL="0" indent="0" lvl="0">
              <a:lnSpc>
                <a:spcPts val="3749"/>
              </a:lnSpc>
              <a:spcBef>
                <a:spcPct val="0"/>
              </a:spcBef>
            </a:pPr>
            <a:r>
              <a:rPr lang="en-US" sz="2499" spc="124">
                <a:solidFill>
                  <a:srgbClr val="F5F5F5"/>
                </a:solidFill>
                <a:latin typeface="Times New Roman"/>
                <a:ea typeface="Times New Roman"/>
                <a:cs typeface="Times New Roman"/>
                <a:sym typeface="Times New Roman"/>
              </a:rPr>
              <a:t>Th</a:t>
            </a:r>
            <a:r>
              <a:rPr lang="en-US" sz="2499" spc="124" strike="noStrike" u="none">
                <a:solidFill>
                  <a:srgbClr val="F5F5F5"/>
                </a:solidFill>
                <a:latin typeface="Times New Roman"/>
                <a:ea typeface="Times New Roman"/>
                <a:cs typeface="Times New Roman"/>
                <a:sym typeface="Times New Roman"/>
              </a:rPr>
              <a:t>e </a:t>
            </a:r>
            <a:r>
              <a:rPr lang="en-US" sz="2499" spc="124" strike="noStrike" u="none">
                <a:solidFill>
                  <a:srgbClr val="F5F5F5"/>
                </a:solidFill>
                <a:latin typeface="Times New Roman"/>
                <a:ea typeface="Times New Roman"/>
                <a:cs typeface="Times New Roman"/>
                <a:sym typeface="Times New Roman"/>
              </a:rPr>
              <a:t>P</a:t>
            </a:r>
            <a:r>
              <a:rPr lang="en-US" sz="2499" spc="124" strike="noStrike" u="none">
                <a:solidFill>
                  <a:srgbClr val="F5F5F5"/>
                </a:solidFill>
                <a:latin typeface="Times New Roman"/>
                <a:ea typeface="Times New Roman"/>
                <a:cs typeface="Times New Roman"/>
                <a:sym typeface="Times New Roman"/>
              </a:rPr>
              <a:t>h</a:t>
            </a:r>
            <a:r>
              <a:rPr lang="en-US" sz="2499" spc="124" strike="noStrike" u="none">
                <a:solidFill>
                  <a:srgbClr val="F5F5F5"/>
                </a:solidFill>
                <a:latin typeface="Times New Roman"/>
                <a:ea typeface="Times New Roman"/>
                <a:cs typeface="Times New Roman"/>
                <a:sym typeface="Times New Roman"/>
              </a:rPr>
              <a:t>ysic</a:t>
            </a:r>
            <a:r>
              <a:rPr lang="en-US" sz="2499" spc="124" strike="noStrike" u="none">
                <a:solidFill>
                  <a:srgbClr val="F5F5F5"/>
                </a:solidFill>
                <a:latin typeface="Times New Roman"/>
                <a:ea typeface="Times New Roman"/>
                <a:cs typeface="Times New Roman"/>
                <a:sym typeface="Times New Roman"/>
              </a:rPr>
              <a:t>a</a:t>
            </a:r>
            <a:r>
              <a:rPr lang="en-US" sz="2499" spc="124" strike="noStrike" u="none">
                <a:solidFill>
                  <a:srgbClr val="F5F5F5"/>
                </a:solidFill>
                <a:latin typeface="Times New Roman"/>
                <a:ea typeface="Times New Roman"/>
                <a:cs typeface="Times New Roman"/>
                <a:sym typeface="Times New Roman"/>
              </a:rPr>
              <a:t>l</a:t>
            </a:r>
            <a:r>
              <a:rPr lang="en-US" sz="2499" spc="124" strike="noStrike" u="none">
                <a:solidFill>
                  <a:srgbClr val="F5F5F5"/>
                </a:solidFill>
                <a:latin typeface="Times New Roman"/>
                <a:ea typeface="Times New Roman"/>
                <a:cs typeface="Times New Roman"/>
                <a:sym typeface="Times New Roman"/>
              </a:rPr>
              <a:t> </a:t>
            </a:r>
            <a:r>
              <a:rPr lang="en-US" sz="2499" spc="124" strike="noStrike" u="none">
                <a:solidFill>
                  <a:srgbClr val="F5F5F5"/>
                </a:solidFill>
                <a:latin typeface="Times New Roman"/>
                <a:ea typeface="Times New Roman"/>
                <a:cs typeface="Times New Roman"/>
                <a:sym typeface="Times New Roman"/>
              </a:rPr>
              <a:t>L</a:t>
            </a:r>
            <a:r>
              <a:rPr lang="en-US" sz="2499" spc="124" strike="noStrike" u="none">
                <a:solidFill>
                  <a:srgbClr val="F5F5F5"/>
                </a:solidFill>
                <a:latin typeface="Times New Roman"/>
                <a:ea typeface="Times New Roman"/>
                <a:cs typeface="Times New Roman"/>
                <a:sym typeface="Times New Roman"/>
              </a:rPr>
              <a:t>a</a:t>
            </a:r>
            <a:r>
              <a:rPr lang="en-US" sz="2499" spc="124" strike="noStrike" u="none">
                <a:solidFill>
                  <a:srgbClr val="F5F5F5"/>
                </a:solidFill>
                <a:latin typeface="Times New Roman"/>
                <a:ea typeface="Times New Roman"/>
                <a:cs typeface="Times New Roman"/>
                <a:sym typeface="Times New Roman"/>
              </a:rPr>
              <a:t>y</a:t>
            </a:r>
            <a:r>
              <a:rPr lang="en-US" sz="2499" spc="124" strike="noStrike" u="none">
                <a:solidFill>
                  <a:srgbClr val="F5F5F5"/>
                </a:solidFill>
                <a:latin typeface="Times New Roman"/>
                <a:ea typeface="Times New Roman"/>
                <a:cs typeface="Times New Roman"/>
                <a:sym typeface="Times New Roman"/>
              </a:rPr>
              <a:t>er</a:t>
            </a:r>
          </a:p>
        </p:txBody>
      </p:sp>
      <p:sp>
        <p:nvSpPr>
          <p:cNvPr name="TextBox 21" id="21"/>
          <p:cNvSpPr txBox="true"/>
          <p:nvPr/>
        </p:nvSpPr>
        <p:spPr>
          <a:xfrm rot="0">
            <a:off x="14158483" y="969519"/>
            <a:ext cx="3878941" cy="457200"/>
          </a:xfrm>
          <a:prstGeom prst="rect">
            <a:avLst/>
          </a:prstGeom>
        </p:spPr>
        <p:txBody>
          <a:bodyPr anchor="t" rtlCol="false" tIns="0" lIns="0" bIns="0" rIns="0">
            <a:spAutoFit/>
          </a:bodyPr>
          <a:lstStyle/>
          <a:p>
            <a:pPr algn="l" marL="0" indent="0" lvl="0">
              <a:lnSpc>
                <a:spcPts val="3749"/>
              </a:lnSpc>
              <a:spcBef>
                <a:spcPct val="0"/>
              </a:spcBef>
            </a:pPr>
            <a:r>
              <a:rPr lang="en-US" sz="2499" spc="124">
                <a:solidFill>
                  <a:srgbClr val="F5F5F5"/>
                </a:solidFill>
                <a:latin typeface="Times New Roman"/>
                <a:ea typeface="Times New Roman"/>
                <a:cs typeface="Times New Roman"/>
                <a:sym typeface="Times New Roman"/>
              </a:rPr>
              <a:t>Quantum S</a:t>
            </a:r>
            <a:r>
              <a:rPr lang="en-US" sz="2499" spc="124" strike="noStrike" u="none">
                <a:solidFill>
                  <a:srgbClr val="F5F5F5"/>
                </a:solidFill>
                <a:latin typeface="Times New Roman"/>
                <a:ea typeface="Times New Roman"/>
                <a:cs typeface="Times New Roman"/>
                <a:sym typeface="Times New Roman"/>
              </a:rPr>
              <a:t>e</a:t>
            </a:r>
            <a:r>
              <a:rPr lang="en-US" sz="2499" spc="124" strike="noStrike" u="none">
                <a:solidFill>
                  <a:srgbClr val="F5F5F5"/>
                </a:solidFill>
                <a:latin typeface="Times New Roman"/>
                <a:ea typeface="Times New Roman"/>
                <a:cs typeface="Times New Roman"/>
                <a:sym typeface="Times New Roman"/>
              </a:rPr>
              <a:t>cu</a:t>
            </a:r>
            <a:r>
              <a:rPr lang="en-US" sz="2499" spc="124" strike="noStrike" u="none">
                <a:solidFill>
                  <a:srgbClr val="F5F5F5"/>
                </a:solidFill>
                <a:latin typeface="Times New Roman"/>
                <a:ea typeface="Times New Roman"/>
                <a:cs typeface="Times New Roman"/>
                <a:sym typeface="Times New Roman"/>
              </a:rPr>
              <a:t>rit</a:t>
            </a:r>
            <a:r>
              <a:rPr lang="en-US" sz="2499" spc="124" strike="noStrike" u="none">
                <a:solidFill>
                  <a:srgbClr val="F5F5F5"/>
                </a:solidFill>
                <a:latin typeface="Times New Roman"/>
                <a:ea typeface="Times New Roman"/>
                <a:cs typeface="Times New Roman"/>
                <a:sym typeface="Times New Roman"/>
              </a:rPr>
              <a:t>y T</a:t>
            </a:r>
            <a:r>
              <a:rPr lang="en-US" sz="2499" spc="124" strike="noStrike" u="none">
                <a:solidFill>
                  <a:srgbClr val="F5F5F5"/>
                </a:solidFill>
                <a:latin typeface="Times New Roman"/>
                <a:ea typeface="Times New Roman"/>
                <a:cs typeface="Times New Roman"/>
                <a:sym typeface="Times New Roman"/>
              </a:rPr>
              <a:t>r</a:t>
            </a:r>
            <a:r>
              <a:rPr lang="en-US" sz="2499" spc="124" strike="noStrike" u="none">
                <a:solidFill>
                  <a:srgbClr val="F5F5F5"/>
                </a:solidFill>
                <a:latin typeface="Times New Roman"/>
                <a:ea typeface="Times New Roman"/>
                <a:cs typeface="Times New Roman"/>
                <a:sym typeface="Times New Roman"/>
              </a:rPr>
              <a:t>i</a:t>
            </a:r>
            <a:r>
              <a:rPr lang="en-US" sz="2499" spc="124" strike="noStrike" u="none">
                <a:solidFill>
                  <a:srgbClr val="F5F5F5"/>
                </a:solidFill>
                <a:latin typeface="Times New Roman"/>
                <a:ea typeface="Times New Roman"/>
                <a:cs typeface="Times New Roman"/>
                <a:sym typeface="Times New Roman"/>
              </a:rPr>
              <a:t>a</a:t>
            </a:r>
            <a:r>
              <a:rPr lang="en-US" sz="2499" spc="124" strike="noStrike" u="none">
                <a:solidFill>
                  <a:srgbClr val="F5F5F5"/>
                </a:solidFill>
                <a:latin typeface="Times New Roman"/>
                <a:ea typeface="Times New Roman"/>
                <a:cs typeface="Times New Roman"/>
                <a:sym typeface="Times New Roman"/>
              </a:rPr>
              <a:t>n</a:t>
            </a:r>
            <a:r>
              <a:rPr lang="en-US" sz="2499" spc="124" strike="noStrike" u="none">
                <a:solidFill>
                  <a:srgbClr val="F5F5F5"/>
                </a:solidFill>
                <a:latin typeface="Times New Roman"/>
                <a:ea typeface="Times New Roman"/>
                <a:cs typeface="Times New Roman"/>
                <a:sym typeface="Times New Roman"/>
              </a:rPr>
              <a:t>g</a:t>
            </a:r>
            <a:r>
              <a:rPr lang="en-US" sz="2499" spc="124" strike="noStrike" u="none">
                <a:solidFill>
                  <a:srgbClr val="F5F5F5"/>
                </a:solidFill>
                <a:latin typeface="Times New Roman"/>
                <a:ea typeface="Times New Roman"/>
                <a:cs typeface="Times New Roman"/>
                <a:sym typeface="Times New Roman"/>
              </a:rPr>
              <a:t>l</a:t>
            </a:r>
            <a:r>
              <a:rPr lang="en-US" sz="2499" spc="124" strike="noStrike" u="none">
                <a:solidFill>
                  <a:srgbClr val="F5F5F5"/>
                </a:solidFill>
                <a:latin typeface="Times New Roman"/>
                <a:ea typeface="Times New Roman"/>
                <a:cs typeface="Times New Roman"/>
                <a:sym typeface="Times New Roman"/>
              </a:rPr>
              <a:t>e</a:t>
            </a:r>
          </a:p>
        </p:txBody>
      </p:sp>
      <p:sp>
        <p:nvSpPr>
          <p:cNvPr name="Freeform 22" id="22"/>
          <p:cNvSpPr/>
          <p:nvPr/>
        </p:nvSpPr>
        <p:spPr>
          <a:xfrm flipH="false" flipV="false" rot="0">
            <a:off x="4201954" y="3580332"/>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3893673" y="67264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2282066" y="1028700"/>
            <a:ext cx="14977234" cy="109612"/>
            <a:chOff x="0" y="0"/>
            <a:chExt cx="3944621" cy="28869"/>
          </a:xfrm>
        </p:grpSpPr>
        <p:sp>
          <p:nvSpPr>
            <p:cNvPr name="Freeform 7" id="7"/>
            <p:cNvSpPr/>
            <p:nvPr/>
          </p:nvSpPr>
          <p:spPr>
            <a:xfrm flipH="false" flipV="false" rot="0">
              <a:off x="0" y="0"/>
              <a:ext cx="3944621" cy="28869"/>
            </a:xfrm>
            <a:custGeom>
              <a:avLst/>
              <a:gdLst/>
              <a:ahLst/>
              <a:cxnLst/>
              <a:rect r="r" b="b" t="t" l="l"/>
              <a:pathLst>
                <a:path h="28869" w="3944621">
                  <a:moveTo>
                    <a:pt x="0" y="0"/>
                  </a:moveTo>
                  <a:lnTo>
                    <a:pt x="3944621" y="0"/>
                  </a:lnTo>
                  <a:lnTo>
                    <a:pt x="3944621" y="28869"/>
                  </a:lnTo>
                  <a:lnTo>
                    <a:pt x="0" y="28869"/>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3944621" cy="860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9340" y="139585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796259"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1" id="11"/>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6" tooltip="https://github.com/7elmie/EGQCC/tree/main"/>
              </a:rPr>
              <a:t>EGQCC</a:t>
            </a:r>
          </a:p>
        </p:txBody>
      </p:sp>
      <p:sp>
        <p:nvSpPr>
          <p:cNvPr name="TextBox 12" id="12"/>
          <p:cNvSpPr txBox="true"/>
          <p:nvPr/>
        </p:nvSpPr>
        <p:spPr>
          <a:xfrm rot="0">
            <a:off x="5635096" y="1453009"/>
            <a:ext cx="7571420" cy="457200"/>
          </a:xfrm>
          <a:prstGeom prst="rect">
            <a:avLst/>
          </a:prstGeom>
        </p:spPr>
        <p:txBody>
          <a:bodyPr anchor="t" rtlCol="false" tIns="0" lIns="0" bIns="0" rIns="0">
            <a:spAutoFit/>
          </a:bodyPr>
          <a:lstStyle/>
          <a:p>
            <a:pPr algn="ctr">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The</a:t>
            </a:r>
            <a:r>
              <a:rPr lang="en-US" b="true" sz="2499" spc="124" strike="noStrike" u="none">
                <a:solidFill>
                  <a:srgbClr val="F5F5F5"/>
                </a:solidFill>
                <a:latin typeface="Times New Roman Bold"/>
                <a:ea typeface="Times New Roman Bold"/>
                <a:cs typeface="Times New Roman Bold"/>
                <a:sym typeface="Times New Roman Bold"/>
              </a:rPr>
              <a:t> BB84 Quantum</a:t>
            </a:r>
            <a:r>
              <a:rPr lang="en-US" b="true" sz="2499" spc="124" strike="noStrike" u="none">
                <a:solidFill>
                  <a:srgbClr val="F5F5F5"/>
                </a:solidFill>
                <a:latin typeface="Times New Roman Bold"/>
                <a:ea typeface="Times New Roman Bold"/>
                <a:cs typeface="Times New Roman Bold"/>
                <a:sym typeface="Times New Roman Bold"/>
              </a:rPr>
              <a:t> Key Distri</a:t>
            </a:r>
            <a:r>
              <a:rPr lang="en-US" b="true" sz="2499" spc="124" strike="noStrike" u="none">
                <a:solidFill>
                  <a:srgbClr val="F5F5F5"/>
                </a:solidFill>
                <a:latin typeface="Times New Roman Bold"/>
                <a:ea typeface="Times New Roman Bold"/>
                <a:cs typeface="Times New Roman Bold"/>
                <a:sym typeface="Times New Roman Bold"/>
              </a:rPr>
              <a:t>b</a:t>
            </a:r>
            <a:r>
              <a:rPr lang="en-US" b="true" sz="2499" spc="124" strike="noStrike" u="none">
                <a:solidFill>
                  <a:srgbClr val="F5F5F5"/>
                </a:solidFill>
                <a:latin typeface="Times New Roman Bold"/>
                <a:ea typeface="Times New Roman Bold"/>
                <a:cs typeface="Times New Roman Bold"/>
                <a:sym typeface="Times New Roman Bold"/>
              </a:rPr>
              <a:t>ution Protocol</a:t>
            </a:r>
          </a:p>
        </p:txBody>
      </p:sp>
      <p:sp>
        <p:nvSpPr>
          <p:cNvPr name="TextBox 13" id="13"/>
          <p:cNvSpPr txBox="true"/>
          <p:nvPr/>
        </p:nvSpPr>
        <p:spPr>
          <a:xfrm rot="0">
            <a:off x="3081092" y="3239056"/>
            <a:ext cx="13379182" cy="3751737"/>
          </a:xfrm>
          <a:prstGeom prst="rect">
            <a:avLst/>
          </a:prstGeom>
        </p:spPr>
        <p:txBody>
          <a:bodyPr anchor="t" rtlCol="false" tIns="0" lIns="0" bIns="0" rIns="0">
            <a:spAutoFit/>
          </a:bodyPr>
          <a:lstStyle/>
          <a:p>
            <a:pPr algn="just">
              <a:lnSpc>
                <a:spcPts val="3494"/>
              </a:lnSpc>
              <a:spcBef>
                <a:spcPct val="0"/>
              </a:spcBef>
            </a:pPr>
            <a:r>
              <a:rPr lang="en-US" b="true" sz="2496">
                <a:solidFill>
                  <a:srgbClr val="F5F5F5"/>
                </a:solidFill>
                <a:latin typeface="Times New Roman Bold"/>
                <a:ea typeface="Times New Roman Bold"/>
                <a:cs typeface="Times New Roman Bold"/>
                <a:sym typeface="Times New Roman Bold"/>
              </a:rPr>
              <a:t>The BB84 protocol proceeds a</a:t>
            </a:r>
            <a:r>
              <a:rPr lang="en-US" b="true" sz="2496">
                <a:solidFill>
                  <a:srgbClr val="F5F5F5"/>
                </a:solidFill>
                <a:latin typeface="Times New Roman Bold"/>
                <a:ea typeface="Times New Roman Bold"/>
                <a:cs typeface="Times New Roman Bold"/>
                <a:sym typeface="Times New Roman Bold"/>
              </a:rPr>
              <a:t>s follows:</a:t>
            </a:r>
          </a:p>
          <a:p>
            <a:pPr algn="just" marL="538894" indent="-269447" lvl="1">
              <a:lnSpc>
                <a:spcPts val="3494"/>
              </a:lnSpc>
              <a:buAutoNum type="arabicPeriod" startAt="1"/>
            </a:pPr>
            <a:r>
              <a:rPr lang="en-US" b="true" sz="2496">
                <a:solidFill>
                  <a:srgbClr val="F5F5F5"/>
                </a:solidFill>
                <a:latin typeface="Times New Roman Bold"/>
                <a:ea typeface="Times New Roman Bold"/>
                <a:cs typeface="Times New Roman Bold"/>
                <a:sym typeface="Times New Roman Bold"/>
              </a:rPr>
              <a:t>Alice randomly selects a bit string and a s</a:t>
            </a:r>
            <a:r>
              <a:rPr lang="en-US" b="true" sz="2496">
                <a:solidFill>
                  <a:srgbClr val="F5F5F5"/>
                </a:solidFill>
                <a:latin typeface="Times New Roman Bold"/>
                <a:ea typeface="Times New Roman Bold"/>
                <a:cs typeface="Times New Roman Bold"/>
                <a:sym typeface="Times New Roman Bold"/>
              </a:rPr>
              <a:t>equence of encoding bases.</a:t>
            </a:r>
          </a:p>
          <a:p>
            <a:pPr algn="just" marL="538894" indent="-269447" lvl="1">
              <a:lnSpc>
                <a:spcPts val="3494"/>
              </a:lnSpc>
              <a:buAutoNum type="arabicPeriod" startAt="1"/>
            </a:pPr>
            <a:r>
              <a:rPr lang="en-US" b="true" sz="2496">
                <a:solidFill>
                  <a:srgbClr val="F5F5F5"/>
                </a:solidFill>
                <a:latin typeface="Times New Roman Bold"/>
                <a:ea typeface="Times New Roman Bold"/>
                <a:cs typeface="Times New Roman Bold"/>
                <a:sym typeface="Times New Roman Bold"/>
              </a:rPr>
              <a:t>Alice p</a:t>
            </a:r>
            <a:r>
              <a:rPr lang="en-US" b="true" sz="2496">
                <a:solidFill>
                  <a:srgbClr val="F5F5F5"/>
                </a:solidFill>
                <a:latin typeface="Times New Roman Bold"/>
                <a:ea typeface="Times New Roman Bold"/>
                <a:cs typeface="Times New Roman Bold"/>
                <a:sym typeface="Times New Roman Bold"/>
              </a:rPr>
              <a:t>repares quantum states accordingly and transmits them to Bob.</a:t>
            </a:r>
          </a:p>
          <a:p>
            <a:pPr algn="just" marL="538894" indent="-269447" lvl="1">
              <a:lnSpc>
                <a:spcPts val="3494"/>
              </a:lnSpc>
              <a:buAutoNum type="arabicPeriod" startAt="1"/>
            </a:pPr>
            <a:r>
              <a:rPr lang="en-US" b="true" sz="2496">
                <a:solidFill>
                  <a:srgbClr val="F5F5F5"/>
                </a:solidFill>
                <a:latin typeface="Times New Roman Bold"/>
                <a:ea typeface="Times New Roman Bold"/>
                <a:cs typeface="Times New Roman Bold"/>
                <a:sym typeface="Times New Roman Bold"/>
              </a:rPr>
              <a:t>Bob randomly selects measurement bases and measures incoming states.</a:t>
            </a:r>
          </a:p>
          <a:p>
            <a:pPr algn="just" marL="538894" indent="-269447" lvl="1">
              <a:lnSpc>
                <a:spcPts val="3494"/>
              </a:lnSpc>
              <a:spcBef>
                <a:spcPct val="0"/>
              </a:spcBef>
              <a:buAutoNum type="arabicPeriod" startAt="1"/>
            </a:pPr>
            <a:r>
              <a:rPr lang="en-US" b="true" sz="2496">
                <a:solidFill>
                  <a:srgbClr val="F5F5F5"/>
                </a:solidFill>
                <a:latin typeface="Times New Roman Bold"/>
                <a:ea typeface="Times New Roman Bold"/>
                <a:cs typeface="Times New Roman Bold"/>
                <a:sym typeface="Times New Roman Bold"/>
              </a:rPr>
              <a:t>Al</a:t>
            </a:r>
            <a:r>
              <a:rPr lang="en-US" b="true" sz="2496">
                <a:solidFill>
                  <a:srgbClr val="F5F5F5"/>
                </a:solidFill>
                <a:latin typeface="Times New Roman Bold"/>
                <a:ea typeface="Times New Roman Bold"/>
                <a:cs typeface="Times New Roman Bold"/>
                <a:sym typeface="Times New Roman Bold"/>
              </a:rPr>
              <a:t>ice and Bob publicly compare bas</a:t>
            </a:r>
            <a:r>
              <a:rPr lang="en-US" b="true" sz="2496">
                <a:solidFill>
                  <a:srgbClr val="F5F5F5"/>
                </a:solidFill>
                <a:latin typeface="Times New Roman Bold"/>
                <a:ea typeface="Times New Roman Bold"/>
                <a:cs typeface="Times New Roman Bold"/>
                <a:sym typeface="Times New Roman Bold"/>
              </a:rPr>
              <a:t>es over the classical channel.</a:t>
            </a:r>
          </a:p>
          <a:p>
            <a:pPr algn="just" marL="538894" indent="-269447" lvl="1">
              <a:lnSpc>
                <a:spcPts val="3494"/>
              </a:lnSpc>
              <a:spcBef>
                <a:spcPct val="0"/>
              </a:spcBef>
              <a:buAutoNum type="arabicPeriod" startAt="1"/>
            </a:pPr>
            <a:r>
              <a:rPr lang="en-US" b="true" sz="2496">
                <a:solidFill>
                  <a:srgbClr val="F5F5F5"/>
                </a:solidFill>
                <a:latin typeface="Times New Roman Bold"/>
                <a:ea typeface="Times New Roman Bold"/>
                <a:cs typeface="Times New Roman Bold"/>
                <a:sym typeface="Times New Roman Bold"/>
              </a:rPr>
              <a:t>Bits corresponding to matching bases are retained (sifting).</a:t>
            </a:r>
          </a:p>
          <a:p>
            <a:pPr algn="just">
              <a:lnSpc>
                <a:spcPts val="3494"/>
              </a:lnSpc>
              <a:spcBef>
                <a:spcPct val="0"/>
              </a:spcBef>
            </a:pPr>
            <a:r>
              <a:rPr lang="en-US" b="true" sz="2496">
                <a:solidFill>
                  <a:srgbClr val="F5F5F5"/>
                </a:solidFill>
                <a:latin typeface="Times New Roman Bold"/>
                <a:ea typeface="Times New Roman Bold"/>
                <a:cs typeface="Times New Roman Bold"/>
                <a:sym typeface="Times New Roman Bold"/>
              </a:rPr>
              <a:t>At this stage, Alice and Bob share a raw key that may contain errors due to noise or eavesdropping.</a:t>
            </a:r>
          </a:p>
          <a:p>
            <a:pPr algn="just">
              <a:lnSpc>
                <a:spcPts val="1878"/>
              </a:lnSpc>
              <a:spcBef>
                <a:spcPct val="0"/>
              </a:spcBef>
            </a:pPr>
          </a:p>
        </p:txBody>
      </p:sp>
      <p:sp>
        <p:nvSpPr>
          <p:cNvPr name="TextBox 14" id="14"/>
          <p:cNvSpPr txBox="true"/>
          <p:nvPr/>
        </p:nvSpPr>
        <p:spPr>
          <a:xfrm rot="0">
            <a:off x="8082320" y="2386990"/>
            <a:ext cx="2676971"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F5F5F5"/>
                </a:solidFill>
                <a:latin typeface="Times New Roman Bold"/>
                <a:ea typeface="Times New Roman Bold"/>
                <a:cs typeface="Times New Roman Bold"/>
                <a:sym typeface="Times New Roman Bold"/>
              </a:rPr>
              <a:t>Protocol Description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2282066" y="1028700"/>
            <a:ext cx="14977234" cy="109612"/>
            <a:chOff x="0" y="0"/>
            <a:chExt cx="3944621" cy="28869"/>
          </a:xfrm>
        </p:grpSpPr>
        <p:sp>
          <p:nvSpPr>
            <p:cNvPr name="Freeform 7" id="7"/>
            <p:cNvSpPr/>
            <p:nvPr/>
          </p:nvSpPr>
          <p:spPr>
            <a:xfrm flipH="false" flipV="false" rot="0">
              <a:off x="0" y="0"/>
              <a:ext cx="3944621" cy="28869"/>
            </a:xfrm>
            <a:custGeom>
              <a:avLst/>
              <a:gdLst/>
              <a:ahLst/>
              <a:cxnLst/>
              <a:rect r="r" b="b" t="t" l="l"/>
              <a:pathLst>
                <a:path h="28869" w="3944621">
                  <a:moveTo>
                    <a:pt x="0" y="0"/>
                  </a:moveTo>
                  <a:lnTo>
                    <a:pt x="3944621" y="0"/>
                  </a:lnTo>
                  <a:lnTo>
                    <a:pt x="3944621" y="28869"/>
                  </a:lnTo>
                  <a:lnTo>
                    <a:pt x="0" y="28869"/>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3944621" cy="860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9340" y="139585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81092" y="3145181"/>
            <a:ext cx="13379182" cy="3181507"/>
          </a:xfrm>
          <a:prstGeom prst="rect">
            <a:avLst/>
          </a:prstGeom>
        </p:spPr>
        <p:txBody>
          <a:bodyPr anchor="t" rtlCol="false" tIns="0" lIns="0" bIns="0" rIns="0">
            <a:spAutoFit/>
          </a:bodyPr>
          <a:lstStyle/>
          <a:p>
            <a:pPr algn="just">
              <a:lnSpc>
                <a:spcPts val="3354"/>
              </a:lnSpc>
            </a:pPr>
            <a:r>
              <a:rPr lang="en-US" sz="2396">
                <a:solidFill>
                  <a:srgbClr val="F5F5F5"/>
                </a:solidFill>
                <a:latin typeface="Times New Roman"/>
                <a:ea typeface="Times New Roman"/>
                <a:cs typeface="Times New Roman"/>
                <a:sym typeface="Times New Roman"/>
              </a:rPr>
              <a:t>The BB84 protocol detects eavesdropping through Quantum Bit Error Rate (QBER) analysis.</a:t>
            </a:r>
            <a:r>
              <a:rPr lang="en-US" sz="2396">
                <a:solidFill>
                  <a:srgbClr val="F5F5F5"/>
                </a:solidFill>
                <a:latin typeface="Times New Roman"/>
                <a:ea typeface="Times New Roman"/>
                <a:cs typeface="Times New Roman"/>
                <a:sym typeface="Times New Roman"/>
              </a:rPr>
              <a:t> After sifting, </a:t>
            </a:r>
            <a:r>
              <a:rPr lang="en-US" sz="2396">
                <a:solidFill>
                  <a:srgbClr val="F5F5F5"/>
                </a:solidFill>
                <a:latin typeface="Times New Roman"/>
                <a:ea typeface="Times New Roman"/>
                <a:cs typeface="Times New Roman"/>
                <a:sym typeface="Times New Roman"/>
              </a:rPr>
              <a:t>Alice </a:t>
            </a:r>
            <a:r>
              <a:rPr lang="en-US" sz="2396">
                <a:solidFill>
                  <a:srgbClr val="F5F5F5"/>
                </a:solidFill>
                <a:latin typeface="Times New Roman"/>
                <a:ea typeface="Times New Roman"/>
                <a:cs typeface="Times New Roman"/>
                <a:sym typeface="Times New Roman"/>
              </a:rPr>
              <a:t>and Bob publicly compare a random subset of their raw key bits. If an eavesdropper (Eve) has been monitoring the channel:</a:t>
            </a:r>
          </a:p>
          <a:p>
            <a:pPr algn="just" marL="517305" indent="-258653" lvl="1">
              <a:lnSpc>
                <a:spcPts val="3354"/>
              </a:lnSpc>
              <a:buFont typeface="Arial"/>
              <a:buChar char="•"/>
            </a:pPr>
            <a:r>
              <a:rPr lang="en-US" sz="2396">
                <a:solidFill>
                  <a:srgbClr val="F5F5F5"/>
                </a:solidFill>
                <a:latin typeface="Times New Roman"/>
                <a:ea typeface="Times New Roman"/>
                <a:cs typeface="Times New Roman"/>
                <a:sym typeface="Times New Roman"/>
              </a:rPr>
              <a:t>Eve must measure each quantum state in a randomly chosen basis</a:t>
            </a:r>
          </a:p>
          <a:p>
            <a:pPr algn="just" marL="517305" indent="-258653" lvl="1">
              <a:lnSpc>
                <a:spcPts val="3354"/>
              </a:lnSpc>
              <a:spcBef>
                <a:spcPct val="0"/>
              </a:spcBef>
              <a:buFont typeface="Arial"/>
              <a:buChar char="•"/>
            </a:pPr>
            <a:r>
              <a:rPr lang="en-US" sz="2396">
                <a:solidFill>
                  <a:srgbClr val="F5F5F5"/>
                </a:solidFill>
                <a:latin typeface="Times New Roman"/>
                <a:ea typeface="Times New Roman"/>
                <a:cs typeface="Times New Roman"/>
                <a:sym typeface="Times New Roman"/>
              </a:rPr>
              <a:t>Ev</a:t>
            </a:r>
            <a:r>
              <a:rPr lang="en-US" sz="2396">
                <a:solidFill>
                  <a:srgbClr val="F5F5F5"/>
                </a:solidFill>
                <a:latin typeface="Times New Roman"/>
                <a:ea typeface="Times New Roman"/>
                <a:cs typeface="Times New Roman"/>
                <a:sym typeface="Times New Roman"/>
              </a:rPr>
              <a:t>e will measure in the wrong basis roughly 50% of the time</a:t>
            </a:r>
          </a:p>
          <a:p>
            <a:pPr algn="just" marL="517305" indent="-258653" lvl="1">
              <a:lnSpc>
                <a:spcPts val="3354"/>
              </a:lnSpc>
              <a:spcBef>
                <a:spcPct val="0"/>
              </a:spcBef>
              <a:buFont typeface="Arial"/>
              <a:buChar char="•"/>
            </a:pPr>
            <a:r>
              <a:rPr lang="en-US" sz="2396">
                <a:solidFill>
                  <a:srgbClr val="F5F5F5"/>
                </a:solidFill>
                <a:latin typeface="Times New Roman"/>
                <a:ea typeface="Times New Roman"/>
                <a:cs typeface="Times New Roman"/>
                <a:sym typeface="Times New Roman"/>
              </a:rPr>
              <a:t>Wrong measurements produce random outcomes with 50% error rate</a:t>
            </a:r>
          </a:p>
          <a:p>
            <a:pPr algn="just" marL="517305" indent="-258653" lvl="1">
              <a:lnSpc>
                <a:spcPts val="3354"/>
              </a:lnSpc>
              <a:spcBef>
                <a:spcPct val="0"/>
              </a:spcBef>
              <a:buFont typeface="Arial"/>
              <a:buChar char="•"/>
            </a:pPr>
            <a:r>
              <a:rPr lang="en-US" sz="2396">
                <a:solidFill>
                  <a:srgbClr val="F5F5F5"/>
                </a:solidFill>
                <a:latin typeface="Times New Roman"/>
                <a:ea typeface="Times New Roman"/>
                <a:cs typeface="Times New Roman"/>
                <a:sym typeface="Times New Roman"/>
              </a:rPr>
              <a:t>Alice and Bob will observe QBER significantly above the quantum noise floor</a:t>
            </a:r>
          </a:p>
          <a:p>
            <a:pPr algn="just">
              <a:lnSpc>
                <a:spcPts val="1878"/>
              </a:lnSpc>
              <a:spcBef>
                <a:spcPct val="0"/>
              </a:spcBef>
            </a:pPr>
          </a:p>
        </p:txBody>
      </p:sp>
      <p:sp>
        <p:nvSpPr>
          <p:cNvPr name="Freeform 11" id="11"/>
          <p:cNvSpPr/>
          <p:nvPr/>
        </p:nvSpPr>
        <p:spPr>
          <a:xfrm flipH="false" flipV="false" rot="0">
            <a:off x="3081092" y="7202353"/>
            <a:ext cx="12115435" cy="884225"/>
          </a:xfrm>
          <a:custGeom>
            <a:avLst/>
            <a:gdLst/>
            <a:ahLst/>
            <a:cxnLst/>
            <a:rect r="r" b="b" t="t" l="l"/>
            <a:pathLst>
              <a:path h="884225" w="12115435">
                <a:moveTo>
                  <a:pt x="0" y="0"/>
                </a:moveTo>
                <a:lnTo>
                  <a:pt x="12115435" y="0"/>
                </a:lnTo>
                <a:lnTo>
                  <a:pt x="12115435" y="884225"/>
                </a:lnTo>
                <a:lnTo>
                  <a:pt x="0" y="884225"/>
                </a:lnTo>
                <a:lnTo>
                  <a:pt x="0" y="0"/>
                </a:lnTo>
                <a:close/>
              </a:path>
            </a:pathLst>
          </a:custGeom>
          <a:blipFill>
            <a:blip r:embed="rId6"/>
            <a:stretch>
              <a:fillRect l="0" t="0" r="0" b="0"/>
            </a:stretch>
          </a:blipFill>
        </p:spPr>
      </p:sp>
      <p:sp>
        <p:nvSpPr>
          <p:cNvPr name="TextBox 12" id="12"/>
          <p:cNvSpPr txBox="true"/>
          <p:nvPr/>
        </p:nvSpPr>
        <p:spPr>
          <a:xfrm rot="0">
            <a:off x="4796259"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3" id="13"/>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7" tooltip="https://github.com/7elmie/EGQCC/tree/main"/>
              </a:rPr>
              <a:t>EGQCC</a:t>
            </a:r>
          </a:p>
        </p:txBody>
      </p:sp>
      <p:sp>
        <p:nvSpPr>
          <p:cNvPr name="TextBox 14" id="14"/>
          <p:cNvSpPr txBox="true"/>
          <p:nvPr/>
        </p:nvSpPr>
        <p:spPr>
          <a:xfrm rot="0">
            <a:off x="5635096" y="1453009"/>
            <a:ext cx="7571420" cy="457200"/>
          </a:xfrm>
          <a:prstGeom prst="rect">
            <a:avLst/>
          </a:prstGeom>
        </p:spPr>
        <p:txBody>
          <a:bodyPr anchor="t" rtlCol="false" tIns="0" lIns="0" bIns="0" rIns="0">
            <a:spAutoFit/>
          </a:bodyPr>
          <a:lstStyle/>
          <a:p>
            <a:pPr algn="ctr">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The</a:t>
            </a:r>
            <a:r>
              <a:rPr lang="en-US" b="true" sz="2499" spc="124" strike="noStrike" u="none">
                <a:solidFill>
                  <a:srgbClr val="F5F5F5"/>
                </a:solidFill>
                <a:latin typeface="Times New Roman Bold"/>
                <a:ea typeface="Times New Roman Bold"/>
                <a:cs typeface="Times New Roman Bold"/>
                <a:sym typeface="Times New Roman Bold"/>
              </a:rPr>
              <a:t> BB84 Quantum</a:t>
            </a:r>
            <a:r>
              <a:rPr lang="en-US" b="true" sz="2499" spc="124" strike="noStrike" u="none">
                <a:solidFill>
                  <a:srgbClr val="F5F5F5"/>
                </a:solidFill>
                <a:latin typeface="Times New Roman Bold"/>
                <a:ea typeface="Times New Roman Bold"/>
                <a:cs typeface="Times New Roman Bold"/>
                <a:sym typeface="Times New Roman Bold"/>
              </a:rPr>
              <a:t> Key Distri</a:t>
            </a:r>
            <a:r>
              <a:rPr lang="en-US" b="true" sz="2499" spc="124" strike="noStrike" u="none">
                <a:solidFill>
                  <a:srgbClr val="F5F5F5"/>
                </a:solidFill>
                <a:latin typeface="Times New Roman Bold"/>
                <a:ea typeface="Times New Roman Bold"/>
                <a:cs typeface="Times New Roman Bold"/>
                <a:sym typeface="Times New Roman Bold"/>
              </a:rPr>
              <a:t>b</a:t>
            </a:r>
            <a:r>
              <a:rPr lang="en-US" b="true" sz="2499" spc="124" strike="noStrike" u="none">
                <a:solidFill>
                  <a:srgbClr val="F5F5F5"/>
                </a:solidFill>
                <a:latin typeface="Times New Roman Bold"/>
                <a:ea typeface="Times New Roman Bold"/>
                <a:cs typeface="Times New Roman Bold"/>
                <a:sym typeface="Times New Roman Bold"/>
              </a:rPr>
              <a:t>ution Protocol</a:t>
            </a:r>
          </a:p>
        </p:txBody>
      </p:sp>
      <p:sp>
        <p:nvSpPr>
          <p:cNvPr name="TextBox 15" id="15"/>
          <p:cNvSpPr txBox="true"/>
          <p:nvPr/>
        </p:nvSpPr>
        <p:spPr>
          <a:xfrm rot="0">
            <a:off x="6116449" y="2386990"/>
            <a:ext cx="6608713"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5F5F5"/>
                </a:solidFill>
                <a:latin typeface="Times New Roman Bold"/>
                <a:ea typeface="Times New Roman Bold"/>
                <a:cs typeface="Times New Roman Bold"/>
                <a:sym typeface="Times New Roman Bold"/>
              </a:rPr>
              <a:t>Eavesd</a:t>
            </a:r>
            <a:r>
              <a:rPr lang="en-US" b="true" sz="2499">
                <a:solidFill>
                  <a:srgbClr val="F5F5F5"/>
                </a:solidFill>
                <a:latin typeface="Times New Roman Bold"/>
                <a:ea typeface="Times New Roman Bold"/>
                <a:cs typeface="Times New Roman Bold"/>
                <a:sym typeface="Times New Roman Bold"/>
              </a:rPr>
              <a:t>ropping Detection and QBER Monitoring</a:t>
            </a:r>
          </a:p>
        </p:txBody>
      </p:sp>
      <p:sp>
        <p:nvSpPr>
          <p:cNvPr name="TextBox 16" id="16"/>
          <p:cNvSpPr txBox="true"/>
          <p:nvPr/>
        </p:nvSpPr>
        <p:spPr>
          <a:xfrm rot="0">
            <a:off x="3081092" y="6460038"/>
            <a:ext cx="4298752" cy="415290"/>
          </a:xfrm>
          <a:prstGeom prst="rect">
            <a:avLst/>
          </a:prstGeom>
        </p:spPr>
        <p:txBody>
          <a:bodyPr anchor="t" rtlCol="false" tIns="0" lIns="0" bIns="0" rIns="0">
            <a:spAutoFit/>
          </a:bodyPr>
          <a:lstStyle/>
          <a:p>
            <a:pPr algn="ctr">
              <a:lnSpc>
                <a:spcPts val="3359"/>
              </a:lnSpc>
              <a:spcBef>
                <a:spcPct val="0"/>
              </a:spcBef>
            </a:pPr>
            <a:r>
              <a:rPr lang="en-US" sz="2399">
                <a:solidFill>
                  <a:srgbClr val="F5F5F5"/>
                </a:solidFill>
                <a:latin typeface="Times New Roman"/>
                <a:ea typeface="Times New Roman"/>
                <a:cs typeface="Times New Roman"/>
                <a:sym typeface="Times New Roman"/>
              </a:rPr>
              <a:t>The theoretical QBER threshold is:</a:t>
            </a:r>
          </a:p>
        </p:txBody>
      </p:sp>
      <p:sp>
        <p:nvSpPr>
          <p:cNvPr name="TextBox 17" id="17"/>
          <p:cNvSpPr txBox="true"/>
          <p:nvPr/>
        </p:nvSpPr>
        <p:spPr>
          <a:xfrm rot="0">
            <a:off x="3081092" y="8289460"/>
            <a:ext cx="11804005" cy="415290"/>
          </a:xfrm>
          <a:prstGeom prst="rect">
            <a:avLst/>
          </a:prstGeom>
        </p:spPr>
        <p:txBody>
          <a:bodyPr anchor="t" rtlCol="false" tIns="0" lIns="0" bIns="0" rIns="0">
            <a:spAutoFit/>
          </a:bodyPr>
          <a:lstStyle/>
          <a:p>
            <a:pPr algn="ctr">
              <a:lnSpc>
                <a:spcPts val="3359"/>
              </a:lnSpc>
              <a:spcBef>
                <a:spcPct val="0"/>
              </a:spcBef>
            </a:pPr>
            <a:r>
              <a:rPr lang="en-US" sz="2399">
                <a:solidFill>
                  <a:srgbClr val="F5F5F5"/>
                </a:solidFill>
                <a:latin typeface="Times New Roman"/>
                <a:ea typeface="Times New Roman"/>
                <a:cs typeface="Times New Roman"/>
                <a:sym typeface="Times New Roman"/>
              </a:rPr>
              <a:t>If measured QBER exceeds this threshold, eavesdropping is detected and the protocol is aborted.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2282066" y="1028700"/>
            <a:ext cx="14977234" cy="109612"/>
            <a:chOff x="0" y="0"/>
            <a:chExt cx="3944621" cy="28869"/>
          </a:xfrm>
        </p:grpSpPr>
        <p:sp>
          <p:nvSpPr>
            <p:cNvPr name="Freeform 7" id="7"/>
            <p:cNvSpPr/>
            <p:nvPr/>
          </p:nvSpPr>
          <p:spPr>
            <a:xfrm flipH="false" flipV="false" rot="0">
              <a:off x="0" y="0"/>
              <a:ext cx="3944621" cy="28869"/>
            </a:xfrm>
            <a:custGeom>
              <a:avLst/>
              <a:gdLst/>
              <a:ahLst/>
              <a:cxnLst/>
              <a:rect r="r" b="b" t="t" l="l"/>
              <a:pathLst>
                <a:path h="28869" w="3944621">
                  <a:moveTo>
                    <a:pt x="0" y="0"/>
                  </a:moveTo>
                  <a:lnTo>
                    <a:pt x="3944621" y="0"/>
                  </a:lnTo>
                  <a:lnTo>
                    <a:pt x="3944621" y="28869"/>
                  </a:lnTo>
                  <a:lnTo>
                    <a:pt x="0" y="28869"/>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3944621" cy="860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9340" y="139585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996409" y="5782963"/>
            <a:ext cx="12348689" cy="936469"/>
          </a:xfrm>
          <a:custGeom>
            <a:avLst/>
            <a:gdLst/>
            <a:ahLst/>
            <a:cxnLst/>
            <a:rect r="r" b="b" t="t" l="l"/>
            <a:pathLst>
              <a:path h="936469" w="12348689">
                <a:moveTo>
                  <a:pt x="0" y="0"/>
                </a:moveTo>
                <a:lnTo>
                  <a:pt x="12348688" y="0"/>
                </a:lnTo>
                <a:lnTo>
                  <a:pt x="12348688" y="936469"/>
                </a:lnTo>
                <a:lnTo>
                  <a:pt x="0" y="936469"/>
                </a:lnTo>
                <a:lnTo>
                  <a:pt x="0" y="0"/>
                </a:lnTo>
                <a:close/>
              </a:path>
            </a:pathLst>
          </a:custGeom>
          <a:blipFill>
            <a:blip r:embed="rId6"/>
            <a:stretch>
              <a:fillRect l="0" t="0" r="0" b="0"/>
            </a:stretch>
          </a:blipFill>
        </p:spPr>
      </p:sp>
      <p:sp>
        <p:nvSpPr>
          <p:cNvPr name="Freeform 11" id="11"/>
          <p:cNvSpPr/>
          <p:nvPr/>
        </p:nvSpPr>
        <p:spPr>
          <a:xfrm flipH="false" flipV="false" rot="0">
            <a:off x="2996409" y="8634006"/>
            <a:ext cx="11215360" cy="754461"/>
          </a:xfrm>
          <a:custGeom>
            <a:avLst/>
            <a:gdLst/>
            <a:ahLst/>
            <a:cxnLst/>
            <a:rect r="r" b="b" t="t" l="l"/>
            <a:pathLst>
              <a:path h="754461" w="11215360">
                <a:moveTo>
                  <a:pt x="0" y="0"/>
                </a:moveTo>
                <a:lnTo>
                  <a:pt x="11215360" y="0"/>
                </a:lnTo>
                <a:lnTo>
                  <a:pt x="11215360" y="754461"/>
                </a:lnTo>
                <a:lnTo>
                  <a:pt x="0" y="754461"/>
                </a:lnTo>
                <a:lnTo>
                  <a:pt x="0" y="0"/>
                </a:lnTo>
                <a:close/>
              </a:path>
            </a:pathLst>
          </a:custGeom>
          <a:blipFill>
            <a:blip r:embed="rId7"/>
            <a:stretch>
              <a:fillRect l="0" t="0" r="0" b="0"/>
            </a:stretch>
          </a:blipFill>
        </p:spPr>
      </p:sp>
      <p:sp>
        <p:nvSpPr>
          <p:cNvPr name="TextBox 12" id="12"/>
          <p:cNvSpPr txBox="true"/>
          <p:nvPr/>
        </p:nvSpPr>
        <p:spPr>
          <a:xfrm rot="0">
            <a:off x="2996409" y="2284487"/>
            <a:ext cx="13379182" cy="2343307"/>
          </a:xfrm>
          <a:prstGeom prst="rect">
            <a:avLst/>
          </a:prstGeom>
        </p:spPr>
        <p:txBody>
          <a:bodyPr anchor="t" rtlCol="false" tIns="0" lIns="0" bIns="0" rIns="0">
            <a:spAutoFit/>
          </a:bodyPr>
          <a:lstStyle/>
          <a:p>
            <a:pPr algn="just">
              <a:lnSpc>
                <a:spcPts val="3354"/>
              </a:lnSpc>
            </a:pPr>
            <a:r>
              <a:rPr lang="en-US" sz="2396">
                <a:solidFill>
                  <a:srgbClr val="F5F5F5"/>
                </a:solidFill>
                <a:latin typeface="Times New Roman"/>
                <a:ea typeface="Times New Roman"/>
                <a:cs typeface="Times New Roman"/>
                <a:sym typeface="Times New Roman"/>
              </a:rPr>
              <a:t>Ev</a:t>
            </a:r>
            <a:r>
              <a:rPr lang="en-US" sz="2396">
                <a:solidFill>
                  <a:srgbClr val="F5F5F5"/>
                </a:solidFill>
                <a:latin typeface="Times New Roman"/>
                <a:ea typeface="Times New Roman"/>
                <a:cs typeface="Times New Roman"/>
                <a:sym typeface="Times New Roman"/>
              </a:rPr>
              <a:t>en with no detected eavesdropping, the raw key may</a:t>
            </a:r>
            <a:r>
              <a:rPr lang="en-US" sz="2396">
                <a:solidFill>
                  <a:srgbClr val="F5F5F5"/>
                </a:solidFill>
                <a:latin typeface="Times New Roman"/>
                <a:ea typeface="Times New Roman"/>
                <a:cs typeface="Times New Roman"/>
                <a:sym typeface="Times New Roman"/>
              </a:rPr>
              <a:t> contain information </a:t>
            </a:r>
            <a:r>
              <a:rPr lang="en-US" sz="2396">
                <a:solidFill>
                  <a:srgbClr val="F5F5F5"/>
                </a:solidFill>
                <a:latin typeface="Times New Roman"/>
                <a:ea typeface="Times New Roman"/>
                <a:cs typeface="Times New Roman"/>
                <a:sym typeface="Times New Roman"/>
              </a:rPr>
              <a:t>le</a:t>
            </a:r>
            <a:r>
              <a:rPr lang="en-US" sz="2396">
                <a:solidFill>
                  <a:srgbClr val="F5F5F5"/>
                </a:solidFill>
                <a:latin typeface="Times New Roman"/>
                <a:ea typeface="Times New Roman"/>
                <a:cs typeface="Times New Roman"/>
                <a:sym typeface="Times New Roman"/>
              </a:rPr>
              <a:t>aked to Eve through:</a:t>
            </a:r>
          </a:p>
          <a:p>
            <a:pPr algn="just" marL="517305" indent="-258653" lvl="1">
              <a:lnSpc>
                <a:spcPts val="3354"/>
              </a:lnSpc>
              <a:buFont typeface="Arial"/>
              <a:buChar char="•"/>
            </a:pPr>
            <a:r>
              <a:rPr lang="en-US" sz="2396">
                <a:solidFill>
                  <a:srgbClr val="F5F5F5"/>
                </a:solidFill>
                <a:latin typeface="Times New Roman"/>
                <a:ea typeface="Times New Roman"/>
                <a:cs typeface="Times New Roman"/>
                <a:sym typeface="Times New Roman"/>
              </a:rPr>
              <a:t>Quantum channel losses that are correlated with measurement outcomes</a:t>
            </a:r>
          </a:p>
          <a:p>
            <a:pPr algn="just" marL="517305" indent="-258653" lvl="1">
              <a:lnSpc>
                <a:spcPts val="3354"/>
              </a:lnSpc>
              <a:spcBef>
                <a:spcPct val="0"/>
              </a:spcBef>
              <a:buFont typeface="Arial"/>
              <a:buChar char="•"/>
            </a:pPr>
            <a:r>
              <a:rPr lang="en-US" sz="2396">
                <a:solidFill>
                  <a:srgbClr val="F5F5F5"/>
                </a:solidFill>
                <a:latin typeface="Times New Roman"/>
                <a:ea typeface="Times New Roman"/>
                <a:cs typeface="Times New Roman"/>
                <a:sym typeface="Times New Roman"/>
              </a:rPr>
              <a:t>Partial information gain</a:t>
            </a:r>
            <a:r>
              <a:rPr lang="en-US" sz="2396">
                <a:solidFill>
                  <a:srgbClr val="F5F5F5"/>
                </a:solidFill>
                <a:latin typeface="Times New Roman"/>
                <a:ea typeface="Times New Roman"/>
                <a:cs typeface="Times New Roman"/>
                <a:sym typeface="Times New Roman"/>
              </a:rPr>
              <a:t>ed through beam-splitting attacks</a:t>
            </a:r>
          </a:p>
          <a:p>
            <a:pPr algn="just" marL="517305" indent="-258653" lvl="1">
              <a:lnSpc>
                <a:spcPts val="3354"/>
              </a:lnSpc>
              <a:spcBef>
                <a:spcPct val="0"/>
              </a:spcBef>
              <a:buFont typeface="Arial"/>
              <a:buChar char="•"/>
            </a:pPr>
            <a:r>
              <a:rPr lang="en-US" sz="2396">
                <a:solidFill>
                  <a:srgbClr val="F5F5F5"/>
                </a:solidFill>
                <a:latin typeface="Times New Roman"/>
                <a:ea typeface="Times New Roman"/>
                <a:cs typeface="Times New Roman"/>
                <a:sym typeface="Times New Roman"/>
              </a:rPr>
              <a:t>Side-channel leakage from measurement apparatus</a:t>
            </a:r>
          </a:p>
          <a:p>
            <a:pPr algn="just">
              <a:lnSpc>
                <a:spcPts val="3354"/>
              </a:lnSpc>
              <a:spcBef>
                <a:spcPct val="0"/>
              </a:spcBef>
            </a:pPr>
            <a:r>
              <a:rPr lang="en-US" sz="2396">
                <a:solidFill>
                  <a:srgbClr val="F5F5F5"/>
                </a:solidFill>
                <a:latin typeface="Times New Roman"/>
                <a:ea typeface="Times New Roman"/>
                <a:cs typeface="Times New Roman"/>
                <a:sym typeface="Times New Roman"/>
              </a:rPr>
              <a:t>Privacy amplification removes this residual information through post-processing:</a:t>
            </a:r>
          </a:p>
          <a:p>
            <a:pPr algn="just">
              <a:lnSpc>
                <a:spcPts val="1878"/>
              </a:lnSpc>
              <a:spcBef>
                <a:spcPct val="0"/>
              </a:spcBef>
            </a:pPr>
          </a:p>
        </p:txBody>
      </p:sp>
      <p:sp>
        <p:nvSpPr>
          <p:cNvPr name="TextBox 13" id="13"/>
          <p:cNvSpPr txBox="true"/>
          <p:nvPr/>
        </p:nvSpPr>
        <p:spPr>
          <a:xfrm rot="0">
            <a:off x="4796259"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4" id="14"/>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8" tooltip="https://github.com/7elmie/EGQCC/tree/main"/>
              </a:rPr>
              <a:t>EGQCC</a:t>
            </a:r>
          </a:p>
        </p:txBody>
      </p:sp>
      <p:sp>
        <p:nvSpPr>
          <p:cNvPr name="TextBox 15" id="15"/>
          <p:cNvSpPr txBox="true"/>
          <p:nvPr/>
        </p:nvSpPr>
        <p:spPr>
          <a:xfrm rot="0">
            <a:off x="2523315" y="1204987"/>
            <a:ext cx="7571420" cy="457200"/>
          </a:xfrm>
          <a:prstGeom prst="rect">
            <a:avLst/>
          </a:prstGeom>
        </p:spPr>
        <p:txBody>
          <a:bodyPr anchor="t" rtlCol="false" tIns="0" lIns="0" bIns="0" rIns="0">
            <a:spAutoFit/>
          </a:bodyPr>
          <a:lstStyle/>
          <a:p>
            <a:pPr algn="ctr">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The</a:t>
            </a:r>
            <a:r>
              <a:rPr lang="en-US" b="true" sz="2499" spc="124" strike="noStrike" u="none">
                <a:solidFill>
                  <a:srgbClr val="F5F5F5"/>
                </a:solidFill>
                <a:latin typeface="Times New Roman Bold"/>
                <a:ea typeface="Times New Roman Bold"/>
                <a:cs typeface="Times New Roman Bold"/>
                <a:sym typeface="Times New Roman Bold"/>
              </a:rPr>
              <a:t> BB84 Quantum</a:t>
            </a:r>
            <a:r>
              <a:rPr lang="en-US" b="true" sz="2499" spc="124" strike="noStrike" u="none">
                <a:solidFill>
                  <a:srgbClr val="F5F5F5"/>
                </a:solidFill>
                <a:latin typeface="Times New Roman Bold"/>
                <a:ea typeface="Times New Roman Bold"/>
                <a:cs typeface="Times New Roman Bold"/>
                <a:sym typeface="Times New Roman Bold"/>
              </a:rPr>
              <a:t> Key Distri</a:t>
            </a:r>
            <a:r>
              <a:rPr lang="en-US" b="true" sz="2499" spc="124" strike="noStrike" u="none">
                <a:solidFill>
                  <a:srgbClr val="F5F5F5"/>
                </a:solidFill>
                <a:latin typeface="Times New Roman Bold"/>
                <a:ea typeface="Times New Roman Bold"/>
                <a:cs typeface="Times New Roman Bold"/>
                <a:sym typeface="Times New Roman Bold"/>
              </a:rPr>
              <a:t>b</a:t>
            </a:r>
            <a:r>
              <a:rPr lang="en-US" b="true" sz="2499" spc="124" strike="noStrike" u="none">
                <a:solidFill>
                  <a:srgbClr val="F5F5F5"/>
                </a:solidFill>
                <a:latin typeface="Times New Roman Bold"/>
                <a:ea typeface="Times New Roman Bold"/>
                <a:cs typeface="Times New Roman Bold"/>
                <a:sym typeface="Times New Roman Bold"/>
              </a:rPr>
              <a:t>ution Protocol</a:t>
            </a:r>
          </a:p>
        </p:txBody>
      </p:sp>
      <p:sp>
        <p:nvSpPr>
          <p:cNvPr name="TextBox 16" id="16"/>
          <p:cNvSpPr txBox="true"/>
          <p:nvPr/>
        </p:nvSpPr>
        <p:spPr>
          <a:xfrm rot="0">
            <a:off x="2977741" y="1757437"/>
            <a:ext cx="2971502"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5F5F5"/>
                </a:solidFill>
                <a:latin typeface="Times New Roman Bold"/>
                <a:ea typeface="Times New Roman Bold"/>
                <a:cs typeface="Times New Roman Bold"/>
                <a:sym typeface="Times New Roman Bold"/>
              </a:rPr>
              <a:t>Privacy Am</a:t>
            </a:r>
            <a:r>
              <a:rPr lang="en-US" b="true" sz="2499">
                <a:solidFill>
                  <a:srgbClr val="F5F5F5"/>
                </a:solidFill>
                <a:latin typeface="Times New Roman Bold"/>
                <a:ea typeface="Times New Roman Bold"/>
                <a:cs typeface="Times New Roman Bold"/>
                <a:sym typeface="Times New Roman Bold"/>
              </a:rPr>
              <a:t>plification</a:t>
            </a:r>
          </a:p>
        </p:txBody>
      </p:sp>
      <p:sp>
        <p:nvSpPr>
          <p:cNvPr name="TextBox 17" id="17"/>
          <p:cNvSpPr txBox="true"/>
          <p:nvPr/>
        </p:nvSpPr>
        <p:spPr>
          <a:xfrm rot="0">
            <a:off x="2996409" y="4570644"/>
            <a:ext cx="2615059"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F5F5F5"/>
                </a:solidFill>
                <a:latin typeface="Times New Roman Bold"/>
                <a:ea typeface="Times New Roman Bold"/>
                <a:cs typeface="Times New Roman Bold"/>
                <a:sym typeface="Times New Roman Bold"/>
              </a:rPr>
              <a:t>Pari</a:t>
            </a:r>
            <a:r>
              <a:rPr lang="en-US" b="true" sz="2399">
                <a:solidFill>
                  <a:srgbClr val="F5F5F5"/>
                </a:solidFill>
                <a:latin typeface="Times New Roman Bold"/>
                <a:ea typeface="Times New Roman Bold"/>
                <a:cs typeface="Times New Roman Bold"/>
                <a:sym typeface="Times New Roman Bold"/>
              </a:rPr>
              <a:t>ty-Check Codes</a:t>
            </a:r>
          </a:p>
        </p:txBody>
      </p:sp>
      <p:sp>
        <p:nvSpPr>
          <p:cNvPr name="TextBox 18" id="18"/>
          <p:cNvSpPr txBox="true"/>
          <p:nvPr/>
        </p:nvSpPr>
        <p:spPr>
          <a:xfrm rot="0">
            <a:off x="2977741" y="6919457"/>
            <a:ext cx="15065050" cy="415290"/>
          </a:xfrm>
          <a:prstGeom prst="rect">
            <a:avLst/>
          </a:prstGeom>
        </p:spPr>
        <p:txBody>
          <a:bodyPr anchor="t" rtlCol="false" tIns="0" lIns="0" bIns="0" rIns="0">
            <a:spAutoFit/>
          </a:bodyPr>
          <a:lstStyle/>
          <a:p>
            <a:pPr algn="l">
              <a:lnSpc>
                <a:spcPts val="3359"/>
              </a:lnSpc>
              <a:spcBef>
                <a:spcPct val="0"/>
              </a:spcBef>
            </a:pPr>
            <a:r>
              <a:rPr lang="en-US" sz="2399">
                <a:solidFill>
                  <a:srgbClr val="F5F5F5"/>
                </a:solidFill>
                <a:latin typeface="Times New Roman"/>
                <a:ea typeface="Times New Roman"/>
                <a:cs typeface="Times New Roman"/>
                <a:sym typeface="Times New Roman"/>
              </a:rPr>
              <a:t>Wh</a:t>
            </a:r>
            <a:r>
              <a:rPr lang="en-US" sz="2399">
                <a:solidFill>
                  <a:srgbClr val="F5F5F5"/>
                </a:solidFill>
                <a:latin typeface="Times New Roman"/>
                <a:ea typeface="Times New Roman"/>
                <a:cs typeface="Times New Roman"/>
                <a:sym typeface="Times New Roman"/>
              </a:rPr>
              <a:t>ere ⊕ denotes XOR operation and m is the block size. This reduces Eve's knowledge exponentially with the block size.</a:t>
            </a:r>
          </a:p>
        </p:txBody>
      </p:sp>
      <p:sp>
        <p:nvSpPr>
          <p:cNvPr name="TextBox 19" id="19"/>
          <p:cNvSpPr txBox="true"/>
          <p:nvPr/>
        </p:nvSpPr>
        <p:spPr>
          <a:xfrm rot="0">
            <a:off x="2977741" y="5183523"/>
            <a:ext cx="6586240" cy="342265"/>
          </a:xfrm>
          <a:prstGeom prst="rect">
            <a:avLst/>
          </a:prstGeom>
        </p:spPr>
        <p:txBody>
          <a:bodyPr anchor="t" rtlCol="false" tIns="0" lIns="0" bIns="0" rIns="0">
            <a:spAutoFit/>
          </a:bodyPr>
          <a:lstStyle/>
          <a:p>
            <a:pPr algn="ctr">
              <a:lnSpc>
                <a:spcPts val="2659"/>
              </a:lnSpc>
              <a:spcBef>
                <a:spcPct val="0"/>
              </a:spcBef>
            </a:pPr>
            <a:r>
              <a:rPr lang="en-US" sz="1899">
                <a:solidFill>
                  <a:srgbClr val="F5F5F5"/>
                </a:solidFill>
                <a:latin typeface="Times New Roman"/>
                <a:ea typeface="Times New Roman"/>
                <a:cs typeface="Times New Roman"/>
                <a:sym typeface="Times New Roman"/>
              </a:rPr>
              <a:t>The sifted key is divided into blocks. New key bits are generated as:</a:t>
            </a:r>
          </a:p>
        </p:txBody>
      </p:sp>
      <p:sp>
        <p:nvSpPr>
          <p:cNvPr name="TextBox 20" id="20"/>
          <p:cNvSpPr txBox="true"/>
          <p:nvPr/>
        </p:nvSpPr>
        <p:spPr>
          <a:xfrm rot="0">
            <a:off x="2977741" y="7534772"/>
            <a:ext cx="10707291" cy="852170"/>
          </a:xfrm>
          <a:prstGeom prst="rect">
            <a:avLst/>
          </a:prstGeom>
        </p:spPr>
        <p:txBody>
          <a:bodyPr anchor="t" rtlCol="false" tIns="0" lIns="0" bIns="0" rIns="0">
            <a:spAutoFit/>
          </a:bodyPr>
          <a:lstStyle/>
          <a:p>
            <a:pPr algn="l">
              <a:lnSpc>
                <a:spcPts val="3499"/>
              </a:lnSpc>
              <a:spcBef>
                <a:spcPct val="0"/>
              </a:spcBef>
            </a:pPr>
            <a:r>
              <a:rPr lang="en-US" b="true" sz="2499">
                <a:solidFill>
                  <a:srgbClr val="F5F5F5"/>
                </a:solidFill>
                <a:latin typeface="Times New Roman Bold"/>
                <a:ea typeface="Times New Roman Bold"/>
                <a:cs typeface="Times New Roman Bold"/>
                <a:sym typeface="Times New Roman Bold"/>
              </a:rPr>
              <a:t>Toeplitz Matrices</a:t>
            </a:r>
          </a:p>
          <a:p>
            <a:pPr algn="l">
              <a:lnSpc>
                <a:spcPts val="3359"/>
              </a:lnSpc>
              <a:spcBef>
                <a:spcPct val="0"/>
              </a:spcBef>
            </a:pPr>
            <a:r>
              <a:rPr lang="en-US" sz="2399">
                <a:solidFill>
                  <a:srgbClr val="F5F5F5"/>
                </a:solidFill>
                <a:latin typeface="Times New Roman"/>
                <a:ea typeface="Times New Roman"/>
                <a:cs typeface="Times New Roman"/>
                <a:sym typeface="Times New Roman"/>
              </a:rPr>
              <a:t>Alternatively, random Toeplitz matrices are applied to the raw key for stronger security:</a:t>
            </a:r>
          </a:p>
        </p:txBody>
      </p:sp>
      <p:sp>
        <p:nvSpPr>
          <p:cNvPr name="TextBox 21" id="21"/>
          <p:cNvSpPr txBox="true"/>
          <p:nvPr/>
        </p:nvSpPr>
        <p:spPr>
          <a:xfrm rot="0">
            <a:off x="4463492" y="9483717"/>
            <a:ext cx="11152436" cy="415290"/>
          </a:xfrm>
          <a:prstGeom prst="rect">
            <a:avLst/>
          </a:prstGeom>
        </p:spPr>
        <p:txBody>
          <a:bodyPr anchor="t" rtlCol="false" tIns="0" lIns="0" bIns="0" rIns="0">
            <a:spAutoFit/>
          </a:bodyPr>
          <a:lstStyle/>
          <a:p>
            <a:pPr algn="ctr">
              <a:lnSpc>
                <a:spcPts val="3359"/>
              </a:lnSpc>
              <a:spcBef>
                <a:spcPct val="0"/>
              </a:spcBef>
            </a:pPr>
            <a:r>
              <a:rPr lang="en-US" sz="2399">
                <a:solidFill>
                  <a:srgbClr val="F5F5F5"/>
                </a:solidFill>
                <a:latin typeface="Times New Roman"/>
                <a:ea typeface="Times New Roman"/>
                <a:cs typeface="Times New Roman"/>
                <a:sym typeface="Times New Roman"/>
              </a:rPr>
              <a:t>This provides provably secure privacy amplification with exponential information removal.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2523315" y="845307"/>
            <a:ext cx="14977234" cy="109612"/>
            <a:chOff x="0" y="0"/>
            <a:chExt cx="3944621" cy="28869"/>
          </a:xfrm>
        </p:grpSpPr>
        <p:sp>
          <p:nvSpPr>
            <p:cNvPr name="Freeform 7" id="7"/>
            <p:cNvSpPr/>
            <p:nvPr/>
          </p:nvSpPr>
          <p:spPr>
            <a:xfrm flipH="false" flipV="false" rot="0">
              <a:off x="0" y="0"/>
              <a:ext cx="3944621" cy="28869"/>
            </a:xfrm>
            <a:custGeom>
              <a:avLst/>
              <a:gdLst/>
              <a:ahLst/>
              <a:cxnLst/>
              <a:rect r="r" b="b" t="t" l="l"/>
              <a:pathLst>
                <a:path h="28869" w="3944621">
                  <a:moveTo>
                    <a:pt x="0" y="0"/>
                  </a:moveTo>
                  <a:lnTo>
                    <a:pt x="3944621" y="0"/>
                  </a:lnTo>
                  <a:lnTo>
                    <a:pt x="3944621" y="28869"/>
                  </a:lnTo>
                  <a:lnTo>
                    <a:pt x="0" y="28869"/>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3944621" cy="860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9340" y="139585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12612" y="2145352"/>
            <a:ext cx="14964040" cy="3374389"/>
          </a:xfrm>
          <a:prstGeom prst="rect">
            <a:avLst/>
          </a:prstGeom>
        </p:spPr>
        <p:txBody>
          <a:bodyPr anchor="t" rtlCol="false" tIns="0" lIns="0" bIns="0" rIns="0">
            <a:spAutoFit/>
          </a:bodyPr>
          <a:lstStyle/>
          <a:p>
            <a:pPr algn="just">
              <a:lnSpc>
                <a:spcPts val="3131"/>
              </a:lnSpc>
            </a:pPr>
            <a:r>
              <a:rPr lang="en-US" sz="2236">
                <a:solidFill>
                  <a:srgbClr val="F5F5F5"/>
                </a:solidFill>
                <a:latin typeface="Times New Roman"/>
                <a:ea typeface="Times New Roman"/>
                <a:cs typeface="Times New Roman"/>
                <a:sym typeface="Times New Roman"/>
              </a:rPr>
              <a:t>A</a:t>
            </a:r>
            <a:r>
              <a:rPr lang="en-US" sz="2236">
                <a:solidFill>
                  <a:srgbClr val="F5F5F5"/>
                </a:solidFill>
                <a:latin typeface="Times New Roman"/>
                <a:ea typeface="Times New Roman"/>
                <a:cs typeface="Times New Roman"/>
                <a:sym typeface="Times New Roman"/>
              </a:rPr>
              <a:t>n eavesdropper attempting to intercept and resend quantum</a:t>
            </a:r>
            <a:r>
              <a:rPr lang="en-US" sz="2236">
                <a:solidFill>
                  <a:srgbClr val="F5F5F5"/>
                </a:solidFill>
                <a:latin typeface="Times New Roman"/>
                <a:ea typeface="Times New Roman"/>
                <a:cs typeface="Times New Roman"/>
                <a:sym typeface="Times New Roman"/>
              </a:rPr>
              <a:t> states must perform measurements. Du</a:t>
            </a:r>
            <a:r>
              <a:rPr lang="en-US" sz="2236">
                <a:solidFill>
                  <a:srgbClr val="F5F5F5"/>
                </a:solidFill>
                <a:latin typeface="Times New Roman"/>
                <a:ea typeface="Times New Roman"/>
                <a:cs typeface="Times New Roman"/>
                <a:sym typeface="Times New Roman"/>
              </a:rPr>
              <a:t>e</a:t>
            </a:r>
            <a:r>
              <a:rPr lang="en-US" sz="2236">
                <a:solidFill>
                  <a:srgbClr val="F5F5F5"/>
                </a:solidFill>
                <a:latin typeface="Times New Roman"/>
                <a:ea typeface="Times New Roman"/>
                <a:cs typeface="Times New Roman"/>
                <a:sym typeface="Times New Roman"/>
              </a:rPr>
              <a:t> to basis mismatch, this introduces errors that manifest as an increased Quantum Bit Error Rate (QBER).</a:t>
            </a:r>
          </a:p>
          <a:p>
            <a:pPr algn="just">
              <a:lnSpc>
                <a:spcPts val="3131"/>
              </a:lnSpc>
            </a:pPr>
          </a:p>
          <a:p>
            <a:pPr algn="just">
              <a:lnSpc>
                <a:spcPts val="3131"/>
              </a:lnSpc>
              <a:spcBef>
                <a:spcPct val="0"/>
              </a:spcBef>
            </a:pPr>
            <a:r>
              <a:rPr lang="en-US" sz="2236">
                <a:solidFill>
                  <a:srgbClr val="F5F5F5"/>
                </a:solidFill>
                <a:latin typeface="Times New Roman"/>
                <a:ea typeface="Times New Roman"/>
                <a:cs typeface="Times New Roman"/>
                <a:sym typeface="Times New Roman"/>
              </a:rPr>
              <a:t>By publicly comparing a subset of their raw key, Alice and Bob can estimate the QBER. If the observed error rate exceeds a predefin</a:t>
            </a:r>
            <a:r>
              <a:rPr lang="en-US" sz="2236">
                <a:solidFill>
                  <a:srgbClr val="F5F5F5"/>
                </a:solidFill>
                <a:latin typeface="Times New Roman"/>
                <a:ea typeface="Times New Roman"/>
                <a:cs typeface="Times New Roman"/>
                <a:sym typeface="Times New Roman"/>
              </a:rPr>
              <a:t>ed threshold, the protocol is aborted.</a:t>
            </a:r>
          </a:p>
          <a:p>
            <a:pPr algn="just">
              <a:lnSpc>
                <a:spcPts val="3131"/>
              </a:lnSpc>
              <a:spcBef>
                <a:spcPct val="0"/>
              </a:spcBef>
            </a:pPr>
          </a:p>
          <a:p>
            <a:pPr algn="just">
              <a:lnSpc>
                <a:spcPts val="3131"/>
              </a:lnSpc>
              <a:spcBef>
                <a:spcPct val="0"/>
              </a:spcBef>
            </a:pPr>
            <a:r>
              <a:rPr lang="en-US" sz="2236">
                <a:solidFill>
                  <a:srgbClr val="F5F5F5"/>
                </a:solidFill>
                <a:latin typeface="Times New Roman"/>
                <a:ea typeface="Times New Roman"/>
                <a:cs typeface="Times New Roman"/>
                <a:sym typeface="Times New Roman"/>
              </a:rPr>
              <a:t>The security of BB84 relies on the fundamental impossibility of simultaneously measuring non-commuting observables without disturbance. Any attempt by an adversary to gain information about the key inevitably introduces detectable errors.</a:t>
            </a:r>
          </a:p>
          <a:p>
            <a:pPr algn="just">
              <a:lnSpc>
                <a:spcPts val="1753"/>
              </a:lnSpc>
              <a:spcBef>
                <a:spcPct val="0"/>
              </a:spcBef>
            </a:pPr>
          </a:p>
        </p:txBody>
      </p:sp>
      <p:sp>
        <p:nvSpPr>
          <p:cNvPr name="Freeform 11" id="11"/>
          <p:cNvSpPr/>
          <p:nvPr/>
        </p:nvSpPr>
        <p:spPr>
          <a:xfrm flipH="false" flipV="false" rot="0">
            <a:off x="4743202" y="5595941"/>
            <a:ext cx="10220566" cy="3156932"/>
          </a:xfrm>
          <a:custGeom>
            <a:avLst/>
            <a:gdLst/>
            <a:ahLst/>
            <a:cxnLst/>
            <a:rect r="r" b="b" t="t" l="l"/>
            <a:pathLst>
              <a:path h="3156932" w="10220566">
                <a:moveTo>
                  <a:pt x="0" y="0"/>
                </a:moveTo>
                <a:lnTo>
                  <a:pt x="10220566" y="0"/>
                </a:lnTo>
                <a:lnTo>
                  <a:pt x="10220566" y="3156932"/>
                </a:lnTo>
                <a:lnTo>
                  <a:pt x="0" y="3156932"/>
                </a:lnTo>
                <a:lnTo>
                  <a:pt x="0" y="0"/>
                </a:lnTo>
                <a:close/>
              </a:path>
            </a:pathLst>
          </a:custGeom>
          <a:blipFill>
            <a:blip r:embed="rId6"/>
            <a:stretch>
              <a:fillRect l="0" t="0" r="0" b="0"/>
            </a:stretch>
          </a:blipFill>
        </p:spPr>
      </p:sp>
      <p:sp>
        <p:nvSpPr>
          <p:cNvPr name="TextBox 12" id="12"/>
          <p:cNvSpPr txBox="true"/>
          <p:nvPr/>
        </p:nvSpPr>
        <p:spPr>
          <a:xfrm rot="0">
            <a:off x="4879061" y="323850"/>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3" id="13"/>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7" tooltip="https://github.com/7elmie/EGQCC/tree/main"/>
              </a:rPr>
              <a:t>EGQCC</a:t>
            </a:r>
          </a:p>
        </p:txBody>
      </p:sp>
      <p:sp>
        <p:nvSpPr>
          <p:cNvPr name="TextBox 14" id="14"/>
          <p:cNvSpPr txBox="true"/>
          <p:nvPr/>
        </p:nvSpPr>
        <p:spPr>
          <a:xfrm rot="0">
            <a:off x="2282066" y="944787"/>
            <a:ext cx="7571420" cy="457200"/>
          </a:xfrm>
          <a:prstGeom prst="rect">
            <a:avLst/>
          </a:prstGeom>
        </p:spPr>
        <p:txBody>
          <a:bodyPr anchor="t" rtlCol="false" tIns="0" lIns="0" bIns="0" rIns="0">
            <a:spAutoFit/>
          </a:bodyPr>
          <a:lstStyle/>
          <a:p>
            <a:pPr algn="ctr">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The</a:t>
            </a:r>
            <a:r>
              <a:rPr lang="en-US" b="true" sz="2499" spc="124" strike="noStrike" u="none">
                <a:solidFill>
                  <a:srgbClr val="F5F5F5"/>
                </a:solidFill>
                <a:latin typeface="Times New Roman Bold"/>
                <a:ea typeface="Times New Roman Bold"/>
                <a:cs typeface="Times New Roman Bold"/>
                <a:sym typeface="Times New Roman Bold"/>
              </a:rPr>
              <a:t> BB84 Quantum</a:t>
            </a:r>
            <a:r>
              <a:rPr lang="en-US" b="true" sz="2499" spc="124" strike="noStrike" u="none">
                <a:solidFill>
                  <a:srgbClr val="F5F5F5"/>
                </a:solidFill>
                <a:latin typeface="Times New Roman Bold"/>
                <a:ea typeface="Times New Roman Bold"/>
                <a:cs typeface="Times New Roman Bold"/>
                <a:sym typeface="Times New Roman Bold"/>
              </a:rPr>
              <a:t> Key Distri</a:t>
            </a:r>
            <a:r>
              <a:rPr lang="en-US" b="true" sz="2499" spc="124" strike="noStrike" u="none">
                <a:solidFill>
                  <a:srgbClr val="F5F5F5"/>
                </a:solidFill>
                <a:latin typeface="Times New Roman Bold"/>
                <a:ea typeface="Times New Roman Bold"/>
                <a:cs typeface="Times New Roman Bold"/>
                <a:sym typeface="Times New Roman Bold"/>
              </a:rPr>
              <a:t>b</a:t>
            </a:r>
            <a:r>
              <a:rPr lang="en-US" b="true" sz="2499" spc="124" strike="noStrike" u="none">
                <a:solidFill>
                  <a:srgbClr val="F5F5F5"/>
                </a:solidFill>
                <a:latin typeface="Times New Roman Bold"/>
                <a:ea typeface="Times New Roman Bold"/>
                <a:cs typeface="Times New Roman Bold"/>
                <a:sym typeface="Times New Roman Bold"/>
              </a:rPr>
              <a:t>ution Protocol</a:t>
            </a:r>
          </a:p>
        </p:txBody>
      </p:sp>
      <p:sp>
        <p:nvSpPr>
          <p:cNvPr name="TextBox 15" id="15"/>
          <p:cNvSpPr txBox="true"/>
          <p:nvPr/>
        </p:nvSpPr>
        <p:spPr>
          <a:xfrm rot="0">
            <a:off x="2771318" y="1561151"/>
            <a:ext cx="2407741"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5F5F5"/>
                </a:solidFill>
                <a:latin typeface="Times New Roman Bold"/>
                <a:ea typeface="Times New Roman Bold"/>
                <a:cs typeface="Times New Roman Bold"/>
                <a:sym typeface="Times New Roman Bold"/>
              </a:rPr>
              <a:t>Security Intu</a:t>
            </a:r>
            <a:r>
              <a:rPr lang="en-US" b="true" sz="2499">
                <a:solidFill>
                  <a:srgbClr val="F5F5F5"/>
                </a:solidFill>
                <a:latin typeface="Times New Roman Bold"/>
                <a:ea typeface="Times New Roman Bold"/>
                <a:cs typeface="Times New Roman Bold"/>
                <a:sym typeface="Times New Roman Bold"/>
              </a:rPr>
              <a:t>ition</a:t>
            </a:r>
          </a:p>
        </p:txBody>
      </p:sp>
      <p:sp>
        <p:nvSpPr>
          <p:cNvPr name="TextBox 16" id="16"/>
          <p:cNvSpPr txBox="true"/>
          <p:nvPr/>
        </p:nvSpPr>
        <p:spPr>
          <a:xfrm rot="0">
            <a:off x="3012612" y="8914798"/>
            <a:ext cx="14964040" cy="782320"/>
          </a:xfrm>
          <a:prstGeom prst="rect">
            <a:avLst/>
          </a:prstGeom>
        </p:spPr>
        <p:txBody>
          <a:bodyPr anchor="t" rtlCol="false" tIns="0" lIns="0" bIns="0" rIns="0">
            <a:spAutoFit/>
          </a:bodyPr>
          <a:lstStyle/>
          <a:p>
            <a:pPr algn="l">
              <a:lnSpc>
                <a:spcPts val="3079"/>
              </a:lnSpc>
              <a:spcBef>
                <a:spcPct val="0"/>
              </a:spcBef>
            </a:pPr>
            <a:r>
              <a:rPr lang="en-US" sz="2199">
                <a:solidFill>
                  <a:srgbClr val="F5F5F5"/>
                </a:solidFill>
                <a:latin typeface="Times New Roman"/>
                <a:ea typeface="Times New Roman"/>
                <a:cs typeface="Times New Roman"/>
                <a:sym typeface="Times New Roman"/>
              </a:rPr>
              <a:t>Security proofs of BB84 show that, below a certain QBER threshold, Alice and Bob can apply error correction and privacy amplification to distill a secret key that is statistically independent of the adversary's information.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100921"/>
            <a:ext cx="18505483" cy="6059724"/>
            <a:chOff x="0" y="0"/>
            <a:chExt cx="4873872" cy="1595977"/>
          </a:xfrm>
        </p:grpSpPr>
        <p:sp>
          <p:nvSpPr>
            <p:cNvPr name="Freeform 3" id="3"/>
            <p:cNvSpPr/>
            <p:nvPr/>
          </p:nvSpPr>
          <p:spPr>
            <a:xfrm flipH="false" flipV="false" rot="0">
              <a:off x="0" y="0"/>
              <a:ext cx="4873872" cy="1595977"/>
            </a:xfrm>
            <a:custGeom>
              <a:avLst/>
              <a:gdLst/>
              <a:ahLst/>
              <a:cxnLst/>
              <a:rect r="r" b="b" t="t" l="l"/>
              <a:pathLst>
                <a:path h="1595977" w="4873872">
                  <a:moveTo>
                    <a:pt x="0" y="0"/>
                  </a:moveTo>
                  <a:lnTo>
                    <a:pt x="4873872" y="0"/>
                  </a:lnTo>
                  <a:lnTo>
                    <a:pt x="4873872" y="1595977"/>
                  </a:lnTo>
                  <a:lnTo>
                    <a:pt x="0" y="1595977"/>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6531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179415" y="2537525"/>
            <a:ext cx="5079885" cy="6720775"/>
            <a:chOff x="0" y="0"/>
            <a:chExt cx="787007" cy="1041224"/>
          </a:xfrm>
        </p:grpSpPr>
        <p:sp>
          <p:nvSpPr>
            <p:cNvPr name="Freeform 6" id="6"/>
            <p:cNvSpPr/>
            <p:nvPr/>
          </p:nvSpPr>
          <p:spPr>
            <a:xfrm flipH="false" flipV="false" rot="0">
              <a:off x="0" y="0"/>
              <a:ext cx="787007" cy="1041224"/>
            </a:xfrm>
            <a:custGeom>
              <a:avLst/>
              <a:gdLst/>
              <a:ahLst/>
              <a:cxnLst/>
              <a:rect r="r" b="b" t="t" l="l"/>
              <a:pathLst>
                <a:path h="1041224" w="787007">
                  <a:moveTo>
                    <a:pt x="38101" y="0"/>
                  </a:moveTo>
                  <a:lnTo>
                    <a:pt x="748906" y="0"/>
                  </a:lnTo>
                  <a:cubicBezTo>
                    <a:pt x="769949" y="0"/>
                    <a:pt x="787007" y="17058"/>
                    <a:pt x="787007" y="38101"/>
                  </a:cubicBezTo>
                  <a:lnTo>
                    <a:pt x="787007" y="1003123"/>
                  </a:lnTo>
                  <a:cubicBezTo>
                    <a:pt x="787007" y="1024165"/>
                    <a:pt x="769949" y="1041224"/>
                    <a:pt x="748906" y="1041224"/>
                  </a:cubicBezTo>
                  <a:lnTo>
                    <a:pt x="38101" y="1041224"/>
                  </a:lnTo>
                  <a:cubicBezTo>
                    <a:pt x="17058" y="1041224"/>
                    <a:pt x="0" y="1024165"/>
                    <a:pt x="0" y="1003123"/>
                  </a:cubicBezTo>
                  <a:lnTo>
                    <a:pt x="0" y="38101"/>
                  </a:lnTo>
                  <a:cubicBezTo>
                    <a:pt x="0" y="17058"/>
                    <a:pt x="17058" y="0"/>
                    <a:pt x="38101" y="0"/>
                  </a:cubicBezTo>
                  <a:close/>
                </a:path>
              </a:pathLst>
            </a:custGeom>
            <a:blipFill>
              <a:blip r:embed="rId2"/>
              <a:stretch>
                <a:fillRect l="-118837" t="0" r="-39150" b="-30162"/>
              </a:stretch>
            </a:blipFill>
          </p:spPr>
        </p:sp>
      </p:grpSp>
      <p:grpSp>
        <p:nvGrpSpPr>
          <p:cNvPr name="Group 7" id="7"/>
          <p:cNvGrpSpPr/>
          <p:nvPr/>
        </p:nvGrpSpPr>
        <p:grpSpPr>
          <a:xfrm rot="0">
            <a:off x="7540030" y="4325055"/>
            <a:ext cx="3610685" cy="4933245"/>
            <a:chOff x="0" y="0"/>
            <a:chExt cx="559390" cy="764289"/>
          </a:xfrm>
        </p:grpSpPr>
        <p:sp>
          <p:nvSpPr>
            <p:cNvPr name="Freeform 8" id="8"/>
            <p:cNvSpPr/>
            <p:nvPr/>
          </p:nvSpPr>
          <p:spPr>
            <a:xfrm flipH="false" flipV="false" rot="0">
              <a:off x="0" y="0"/>
              <a:ext cx="559390" cy="764289"/>
            </a:xfrm>
            <a:custGeom>
              <a:avLst/>
              <a:gdLst/>
              <a:ahLst/>
              <a:cxnLst/>
              <a:rect r="r" b="b" t="t" l="l"/>
              <a:pathLst>
                <a:path h="764289" w="559390">
                  <a:moveTo>
                    <a:pt x="53604" y="0"/>
                  </a:moveTo>
                  <a:lnTo>
                    <a:pt x="505785" y="0"/>
                  </a:lnTo>
                  <a:cubicBezTo>
                    <a:pt x="535390" y="0"/>
                    <a:pt x="559390" y="23999"/>
                    <a:pt x="559390" y="53604"/>
                  </a:cubicBezTo>
                  <a:lnTo>
                    <a:pt x="559390" y="710685"/>
                  </a:lnTo>
                  <a:cubicBezTo>
                    <a:pt x="559390" y="740289"/>
                    <a:pt x="535390" y="764289"/>
                    <a:pt x="505785" y="764289"/>
                  </a:cubicBezTo>
                  <a:lnTo>
                    <a:pt x="53604" y="764289"/>
                  </a:lnTo>
                  <a:cubicBezTo>
                    <a:pt x="23999" y="764289"/>
                    <a:pt x="0" y="740289"/>
                    <a:pt x="0" y="710685"/>
                  </a:cubicBezTo>
                  <a:lnTo>
                    <a:pt x="0" y="53604"/>
                  </a:lnTo>
                  <a:cubicBezTo>
                    <a:pt x="0" y="23999"/>
                    <a:pt x="23999" y="0"/>
                    <a:pt x="53604" y="0"/>
                  </a:cubicBezTo>
                  <a:close/>
                </a:path>
              </a:pathLst>
            </a:custGeom>
            <a:blipFill>
              <a:blip r:embed="rId3"/>
              <a:stretch>
                <a:fillRect l="-52378" t="0" r="-52378" b="0"/>
              </a:stretch>
            </a:blipFill>
          </p:spPr>
        </p:sp>
      </p:grpSp>
      <p:sp>
        <p:nvSpPr>
          <p:cNvPr name="Freeform 9" id="9"/>
          <p:cNvSpPr/>
          <p:nvPr/>
        </p:nvSpPr>
        <p:spPr>
          <a:xfrm flipH="false" flipV="false" rot="0">
            <a:off x="1028700"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0193" y="5143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5143500"/>
            <a:ext cx="3086100" cy="200918"/>
            <a:chOff x="0" y="0"/>
            <a:chExt cx="812800" cy="52917"/>
          </a:xfrm>
        </p:grpSpPr>
        <p:sp>
          <p:nvSpPr>
            <p:cNvPr name="Freeform 12" id="12"/>
            <p:cNvSpPr/>
            <p:nvPr/>
          </p:nvSpPr>
          <p:spPr>
            <a:xfrm flipH="false" flipV="false" rot="0">
              <a:off x="0" y="0"/>
              <a:ext cx="812800" cy="52917"/>
            </a:xfrm>
            <a:custGeom>
              <a:avLst/>
              <a:gdLst/>
              <a:ahLst/>
              <a:cxnLst/>
              <a:rect r="r" b="b" t="t" l="l"/>
              <a:pathLst>
                <a:path h="52917" w="812800">
                  <a:moveTo>
                    <a:pt x="0" y="0"/>
                  </a:moveTo>
                  <a:lnTo>
                    <a:pt x="812800" y="0"/>
                  </a:lnTo>
                  <a:lnTo>
                    <a:pt x="812800"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3" id="13"/>
            <p:cNvSpPr txBox="true"/>
            <p:nvPr/>
          </p:nvSpPr>
          <p:spPr>
            <a:xfrm>
              <a:off x="0" y="-57150"/>
              <a:ext cx="812800" cy="110067"/>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6246520" y="9052711"/>
            <a:ext cx="264810" cy="205589"/>
          </a:xfrm>
          <a:custGeom>
            <a:avLst/>
            <a:gdLst/>
            <a:ahLst/>
            <a:cxnLst/>
            <a:rect r="r" b="b" t="t" l="l"/>
            <a:pathLst>
              <a:path h="205589" w="264810">
                <a:moveTo>
                  <a:pt x="264810" y="0"/>
                </a:moveTo>
                <a:lnTo>
                  <a:pt x="0" y="0"/>
                </a:lnTo>
                <a:lnTo>
                  <a:pt x="0" y="205589"/>
                </a:lnTo>
                <a:lnTo>
                  <a:pt x="264810" y="205589"/>
                </a:lnTo>
                <a:lnTo>
                  <a:pt x="2648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893540" y="6798874"/>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599597"/>
            <a:ext cx="11150715" cy="4244360"/>
          </a:xfrm>
          <a:prstGeom prst="rect">
            <a:avLst/>
          </a:prstGeom>
        </p:spPr>
        <p:txBody>
          <a:bodyPr anchor="t" rtlCol="false" tIns="0" lIns="0" bIns="0" rIns="0">
            <a:spAutoFit/>
          </a:bodyPr>
          <a:lstStyle/>
          <a:p>
            <a:pPr algn="l">
              <a:lnSpc>
                <a:spcPts val="7950"/>
              </a:lnSpc>
            </a:pPr>
            <a:r>
              <a:rPr lang="en-US" sz="10600" spc="-371">
                <a:solidFill>
                  <a:srgbClr val="F5F5F5"/>
                </a:solidFill>
                <a:latin typeface="Times New Roman"/>
                <a:ea typeface="Times New Roman"/>
                <a:cs typeface="Times New Roman"/>
                <a:sym typeface="Times New Roman"/>
              </a:rPr>
              <a:t>QUANTUM TEMPORAL AUTH</a:t>
            </a:r>
            <a:r>
              <a:rPr lang="en-US" sz="10600" spc="-371">
                <a:solidFill>
                  <a:srgbClr val="F5F5F5"/>
                </a:solidFill>
                <a:latin typeface="Times New Roman"/>
                <a:ea typeface="Times New Roman"/>
                <a:cs typeface="Times New Roman"/>
                <a:sym typeface="Times New Roman"/>
              </a:rPr>
              <a:t>ENTICATION (QTA)</a:t>
            </a:r>
          </a:p>
        </p:txBody>
      </p:sp>
      <p:sp>
        <p:nvSpPr>
          <p:cNvPr name="TextBox 17" id="17"/>
          <p:cNvSpPr txBox="true"/>
          <p:nvPr/>
        </p:nvSpPr>
        <p:spPr>
          <a:xfrm rot="0">
            <a:off x="1360512" y="8906020"/>
            <a:ext cx="2916155" cy="358775"/>
          </a:xfrm>
          <a:prstGeom prst="rect">
            <a:avLst/>
          </a:prstGeom>
        </p:spPr>
        <p:txBody>
          <a:bodyPr anchor="t" rtlCol="false" tIns="0" lIns="0" bIns="0" rIns="0">
            <a:spAutoFit/>
          </a:bodyPr>
          <a:lstStyle/>
          <a:p>
            <a:pPr algn="l">
              <a:lnSpc>
                <a:spcPts val="2800"/>
              </a:lnSpc>
              <a:spcBef>
                <a:spcPct val="0"/>
              </a:spcBef>
            </a:pPr>
            <a:r>
              <a:rPr lang="en-US" b="true" sz="2000" spc="-50" u="sng">
                <a:solidFill>
                  <a:srgbClr val="F5F5F5"/>
                </a:solidFill>
                <a:latin typeface="Times New Roman Bold"/>
                <a:ea typeface="Times New Roman Bold"/>
                <a:cs typeface="Times New Roman Bold"/>
                <a:sym typeface="Times New Roman Bold"/>
                <a:hlinkClick r:id="rId10" tooltip="https://github.com/7elmie/EGQCC/tree/main"/>
              </a:rPr>
              <a:t>EGQCC</a:t>
            </a:r>
          </a:p>
        </p:txBody>
      </p:sp>
      <p:sp>
        <p:nvSpPr>
          <p:cNvPr name="TextBox 18" id="18"/>
          <p:cNvSpPr txBox="true"/>
          <p:nvPr/>
        </p:nvSpPr>
        <p:spPr>
          <a:xfrm rot="0">
            <a:off x="854543" y="6177878"/>
            <a:ext cx="6218115" cy="1036320"/>
          </a:xfrm>
          <a:prstGeom prst="rect">
            <a:avLst/>
          </a:prstGeom>
        </p:spPr>
        <p:txBody>
          <a:bodyPr anchor="t" rtlCol="false" tIns="0" lIns="0" bIns="0" rIns="0">
            <a:spAutoFit/>
          </a:bodyPr>
          <a:lstStyle/>
          <a:p>
            <a:pPr algn="l">
              <a:lnSpc>
                <a:spcPts val="2700"/>
              </a:lnSpc>
            </a:pPr>
            <a:r>
              <a:rPr lang="en-US" b="true" sz="1800" spc="90">
                <a:solidFill>
                  <a:srgbClr val="F5F5F5"/>
                </a:solidFill>
                <a:latin typeface="Times New Roman Bold"/>
                <a:ea typeface="Times New Roman Bold"/>
                <a:cs typeface="Times New Roman Bold"/>
                <a:sym typeface="Times New Roman Bold"/>
              </a:rPr>
              <a:t>Focus: Temporal Binding, T</a:t>
            </a:r>
            <a:r>
              <a:rPr lang="en-US" b="true" sz="1800" spc="90" strike="noStrike" u="none">
                <a:solidFill>
                  <a:srgbClr val="F5F5F5"/>
                </a:solidFill>
                <a:latin typeface="Times New Roman Bold"/>
                <a:ea typeface="Times New Roman Bold"/>
                <a:cs typeface="Times New Roman Bold"/>
                <a:sym typeface="Times New Roman Bold"/>
              </a:rPr>
              <a:t>ime-of-Arrival (ToA), Verification Challenges</a:t>
            </a:r>
          </a:p>
          <a:p>
            <a:pPr algn="l">
              <a:lnSpc>
                <a:spcPts val="27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100921"/>
            <a:ext cx="18505483" cy="4297542"/>
            <a:chOff x="0" y="0"/>
            <a:chExt cx="4873872" cy="1131863"/>
          </a:xfrm>
        </p:grpSpPr>
        <p:sp>
          <p:nvSpPr>
            <p:cNvPr name="Freeform 3" id="3"/>
            <p:cNvSpPr/>
            <p:nvPr/>
          </p:nvSpPr>
          <p:spPr>
            <a:xfrm flipH="false" flipV="false" rot="0">
              <a:off x="0" y="0"/>
              <a:ext cx="4873872" cy="1131863"/>
            </a:xfrm>
            <a:custGeom>
              <a:avLst/>
              <a:gdLst/>
              <a:ahLst/>
              <a:cxnLst/>
              <a:rect r="r" b="b" t="t" l="l"/>
              <a:pathLst>
                <a:path h="1131863" w="4873872">
                  <a:moveTo>
                    <a:pt x="0" y="0"/>
                  </a:moveTo>
                  <a:lnTo>
                    <a:pt x="4873872" y="0"/>
                  </a:lnTo>
                  <a:lnTo>
                    <a:pt x="4873872" y="1131863"/>
                  </a:lnTo>
                  <a:lnTo>
                    <a:pt x="0" y="1131863"/>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1890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428559" y="2676877"/>
            <a:ext cx="3610685" cy="4933245"/>
            <a:chOff x="0" y="0"/>
            <a:chExt cx="559390" cy="764289"/>
          </a:xfrm>
        </p:grpSpPr>
        <p:sp>
          <p:nvSpPr>
            <p:cNvPr name="Freeform 6" id="6"/>
            <p:cNvSpPr/>
            <p:nvPr/>
          </p:nvSpPr>
          <p:spPr>
            <a:xfrm flipH="false" flipV="false" rot="0">
              <a:off x="0" y="0"/>
              <a:ext cx="559390" cy="764289"/>
            </a:xfrm>
            <a:custGeom>
              <a:avLst/>
              <a:gdLst/>
              <a:ahLst/>
              <a:cxnLst/>
              <a:rect r="r" b="b" t="t" l="l"/>
              <a:pathLst>
                <a:path h="764289" w="559390">
                  <a:moveTo>
                    <a:pt x="53604" y="0"/>
                  </a:moveTo>
                  <a:lnTo>
                    <a:pt x="505785" y="0"/>
                  </a:lnTo>
                  <a:cubicBezTo>
                    <a:pt x="535390" y="0"/>
                    <a:pt x="559390" y="23999"/>
                    <a:pt x="559390" y="53604"/>
                  </a:cubicBezTo>
                  <a:lnTo>
                    <a:pt x="559390" y="710685"/>
                  </a:lnTo>
                  <a:cubicBezTo>
                    <a:pt x="559390" y="740289"/>
                    <a:pt x="535390" y="764289"/>
                    <a:pt x="505785" y="764289"/>
                  </a:cubicBezTo>
                  <a:lnTo>
                    <a:pt x="53604" y="764289"/>
                  </a:lnTo>
                  <a:cubicBezTo>
                    <a:pt x="23999" y="764289"/>
                    <a:pt x="0" y="740289"/>
                    <a:pt x="0" y="710685"/>
                  </a:cubicBezTo>
                  <a:lnTo>
                    <a:pt x="0" y="53604"/>
                  </a:lnTo>
                  <a:cubicBezTo>
                    <a:pt x="0" y="23999"/>
                    <a:pt x="23999" y="0"/>
                    <a:pt x="53604" y="0"/>
                  </a:cubicBezTo>
                  <a:close/>
                </a:path>
              </a:pathLst>
            </a:custGeom>
            <a:blipFill>
              <a:blip r:embed="rId2"/>
              <a:stretch>
                <a:fillRect l="-52378" t="0" r="-52378" b="0"/>
              </a:stretch>
            </a:blipFill>
          </p:spPr>
        </p:sp>
      </p:grpSp>
      <p:sp>
        <p:nvSpPr>
          <p:cNvPr name="Freeform 7" id="7"/>
          <p:cNvSpPr/>
          <p:nvPr/>
        </p:nvSpPr>
        <p:spPr>
          <a:xfrm flipH="false" flipV="false" rot="0">
            <a:off x="1028700"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40193" y="5143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854543" y="3540930"/>
            <a:ext cx="3086100" cy="200918"/>
            <a:chOff x="0" y="0"/>
            <a:chExt cx="812800" cy="52917"/>
          </a:xfrm>
        </p:grpSpPr>
        <p:sp>
          <p:nvSpPr>
            <p:cNvPr name="Freeform 10" id="10"/>
            <p:cNvSpPr/>
            <p:nvPr/>
          </p:nvSpPr>
          <p:spPr>
            <a:xfrm flipH="false" flipV="false" rot="0">
              <a:off x="0" y="0"/>
              <a:ext cx="812800" cy="52917"/>
            </a:xfrm>
            <a:custGeom>
              <a:avLst/>
              <a:gdLst/>
              <a:ahLst/>
              <a:cxnLst/>
              <a:rect r="r" b="b" t="t" l="l"/>
              <a:pathLst>
                <a:path h="52917" w="812800">
                  <a:moveTo>
                    <a:pt x="0" y="0"/>
                  </a:moveTo>
                  <a:lnTo>
                    <a:pt x="812800" y="0"/>
                  </a:lnTo>
                  <a:lnTo>
                    <a:pt x="812800"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812800" cy="1100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true" flipV="false" rot="0">
            <a:off x="6246520" y="9052711"/>
            <a:ext cx="264810" cy="205589"/>
          </a:xfrm>
          <a:custGeom>
            <a:avLst/>
            <a:gdLst/>
            <a:ahLst/>
            <a:cxnLst/>
            <a:rect r="r" b="b" t="t" l="l"/>
            <a:pathLst>
              <a:path h="205589" w="264810">
                <a:moveTo>
                  <a:pt x="264810" y="0"/>
                </a:moveTo>
                <a:lnTo>
                  <a:pt x="0" y="0"/>
                </a:lnTo>
                <a:lnTo>
                  <a:pt x="0" y="205589"/>
                </a:lnTo>
                <a:lnTo>
                  <a:pt x="264810" y="205589"/>
                </a:lnTo>
                <a:lnTo>
                  <a:pt x="264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975642" y="853836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8700" y="551972"/>
            <a:ext cx="14655950" cy="2905161"/>
          </a:xfrm>
          <a:prstGeom prst="rect">
            <a:avLst/>
          </a:prstGeom>
        </p:spPr>
        <p:txBody>
          <a:bodyPr anchor="t" rtlCol="false" tIns="0" lIns="0" bIns="0" rIns="0">
            <a:spAutoFit/>
          </a:bodyPr>
          <a:lstStyle/>
          <a:p>
            <a:pPr algn="l">
              <a:lnSpc>
                <a:spcPts val="7125"/>
              </a:lnSpc>
            </a:pPr>
            <a:r>
              <a:rPr lang="en-US" sz="9500" spc="-332">
                <a:solidFill>
                  <a:srgbClr val="F5F5F5"/>
                </a:solidFill>
                <a:latin typeface="Times New Roman"/>
                <a:ea typeface="Times New Roman"/>
                <a:cs typeface="Times New Roman"/>
                <a:sym typeface="Times New Roman"/>
              </a:rPr>
              <a:t>QUANTUM TEMPORAL</a:t>
            </a:r>
          </a:p>
          <a:p>
            <a:pPr algn="l">
              <a:lnSpc>
                <a:spcPts val="7125"/>
              </a:lnSpc>
            </a:pPr>
          </a:p>
          <a:p>
            <a:pPr algn="l">
              <a:lnSpc>
                <a:spcPts val="7125"/>
              </a:lnSpc>
            </a:pPr>
            <a:r>
              <a:rPr lang="en-US" sz="9500" spc="-332">
                <a:solidFill>
                  <a:srgbClr val="F5F5F5"/>
                </a:solidFill>
                <a:latin typeface="Times New Roman"/>
                <a:ea typeface="Times New Roman"/>
                <a:cs typeface="Times New Roman"/>
                <a:sym typeface="Times New Roman"/>
              </a:rPr>
              <a:t>AUTH</a:t>
            </a:r>
            <a:r>
              <a:rPr lang="en-US" sz="9500" spc="-332">
                <a:solidFill>
                  <a:srgbClr val="F5F5F5"/>
                </a:solidFill>
                <a:latin typeface="Times New Roman"/>
                <a:ea typeface="Times New Roman"/>
                <a:cs typeface="Times New Roman"/>
                <a:sym typeface="Times New Roman"/>
              </a:rPr>
              <a:t>ENTICATION (QTA)</a:t>
            </a:r>
          </a:p>
        </p:txBody>
      </p:sp>
      <p:sp>
        <p:nvSpPr>
          <p:cNvPr name="TextBox 15" id="15"/>
          <p:cNvSpPr txBox="true"/>
          <p:nvPr/>
        </p:nvSpPr>
        <p:spPr>
          <a:xfrm rot="0">
            <a:off x="1360512" y="8906020"/>
            <a:ext cx="2916155" cy="358775"/>
          </a:xfrm>
          <a:prstGeom prst="rect">
            <a:avLst/>
          </a:prstGeom>
        </p:spPr>
        <p:txBody>
          <a:bodyPr anchor="t" rtlCol="false" tIns="0" lIns="0" bIns="0" rIns="0">
            <a:spAutoFit/>
          </a:bodyPr>
          <a:lstStyle/>
          <a:p>
            <a:pPr algn="l">
              <a:lnSpc>
                <a:spcPts val="2800"/>
              </a:lnSpc>
              <a:spcBef>
                <a:spcPct val="0"/>
              </a:spcBef>
            </a:pPr>
            <a:r>
              <a:rPr lang="en-US" b="true" sz="2000" spc="-50" u="sng">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16" id="16"/>
          <p:cNvSpPr txBox="true"/>
          <p:nvPr/>
        </p:nvSpPr>
        <p:spPr>
          <a:xfrm rot="0">
            <a:off x="597368" y="4187097"/>
            <a:ext cx="13616085" cy="4743446"/>
          </a:xfrm>
          <a:prstGeom prst="rect">
            <a:avLst/>
          </a:prstGeom>
        </p:spPr>
        <p:txBody>
          <a:bodyPr anchor="t" rtlCol="false" tIns="0" lIns="0" bIns="0" rIns="0">
            <a:spAutoFit/>
          </a:bodyPr>
          <a:lstStyle/>
          <a:p>
            <a:pPr algn="l">
              <a:lnSpc>
                <a:spcPts val="3825"/>
              </a:lnSpc>
            </a:pPr>
            <a:r>
              <a:rPr lang="en-US" sz="2550" spc="127" b="true">
                <a:solidFill>
                  <a:srgbClr val="F5F5F5"/>
                </a:solidFill>
                <a:latin typeface="Times New Roman Bold"/>
                <a:ea typeface="Times New Roman Bold"/>
                <a:cs typeface="Times New Roman Bold"/>
                <a:sym typeface="Times New Roman Bold"/>
              </a:rPr>
              <a:t>Quantum Temporal Authentication (QTA)</a:t>
            </a:r>
            <a:r>
              <a:rPr lang="en-US" sz="2550" spc="127">
                <a:solidFill>
                  <a:srgbClr val="F5F5F5"/>
                </a:solidFill>
                <a:latin typeface="Times New Roman"/>
                <a:ea typeface="Times New Roman"/>
                <a:cs typeface="Times New Roman"/>
                <a:sym typeface="Times New Roman"/>
              </a:rPr>
              <a:t> is an emerging quantum communication primitive that leverages ultra-precise quantum timing and speed-of-light constraints for identity verification and impersonation prevention. QTA implements three critical Phase 3 security mechanisms:</a:t>
            </a:r>
          </a:p>
          <a:p>
            <a:pPr algn="l" marL="528977" indent="-264488" lvl="1">
              <a:lnSpc>
                <a:spcPts val="3675"/>
              </a:lnSpc>
              <a:buAutoNum type="arabicPeriod" startAt="1"/>
            </a:pPr>
            <a:r>
              <a:rPr lang="en-US" sz="2450" spc="122">
                <a:solidFill>
                  <a:srgbClr val="F5F5F5"/>
                </a:solidFill>
                <a:latin typeface="Times New Roman"/>
                <a:ea typeface="Times New Roman"/>
                <a:cs typeface="Times New Roman"/>
                <a:sym typeface="Times New Roman"/>
              </a:rPr>
              <a:t>Temporal Binding: Using nanosecond-scale T</a:t>
            </a:r>
            <a:r>
              <a:rPr lang="en-US" sz="2450" spc="122" strike="noStrike" u="none">
                <a:solidFill>
                  <a:srgbClr val="F5F5F5"/>
                </a:solidFill>
                <a:latin typeface="Times New Roman"/>
                <a:ea typeface="Times New Roman"/>
                <a:cs typeface="Times New Roman"/>
                <a:sym typeface="Times New Roman"/>
              </a:rPr>
              <a:t>ime-of-Arrival (ToA) measurement</a:t>
            </a:r>
          </a:p>
          <a:p>
            <a:pPr algn="l" marL="528977" indent="-264488" lvl="1">
              <a:lnSpc>
                <a:spcPts val="3675"/>
              </a:lnSpc>
              <a:buAutoNum type="arabicPeriod" startAt="1"/>
            </a:pPr>
            <a:r>
              <a:rPr lang="en-US" sz="2450" spc="122" strike="noStrike" u="none">
                <a:solidFill>
                  <a:srgbClr val="F5F5F5"/>
                </a:solidFill>
                <a:latin typeface="Times New Roman"/>
                <a:ea typeface="Times New Roman"/>
                <a:cs typeface="Times New Roman"/>
                <a:sym typeface="Times New Roman"/>
              </a:rPr>
              <a:t>Distance-Based Authentication: Speed-of-light constraints preventing MITM attacks</a:t>
            </a:r>
          </a:p>
          <a:p>
            <a:pPr algn="l" marL="528977" indent="-264488" lvl="1">
              <a:lnSpc>
                <a:spcPts val="3675"/>
              </a:lnSpc>
              <a:buAutoNum type="arabicPeriod" startAt="1"/>
            </a:pPr>
            <a:r>
              <a:rPr lang="en-US" sz="2450" spc="122" strike="noStrike" u="none">
                <a:solidFill>
                  <a:srgbClr val="F5F5F5"/>
                </a:solidFill>
                <a:latin typeface="Times New Roman"/>
                <a:ea typeface="Times New Roman"/>
                <a:cs typeface="Times New Roman"/>
                <a:sym typeface="Times New Roman"/>
              </a:rPr>
              <a:t>Verification Challenges: Time-based challenges resistant to quantum cloning</a:t>
            </a:r>
          </a:p>
          <a:p>
            <a:pPr algn="l">
              <a:lnSpc>
                <a:spcPts val="3675"/>
              </a:lnSpc>
            </a:pPr>
            <a:r>
              <a:rPr lang="en-US" sz="2450" spc="122" strike="noStrike" u="none">
                <a:solidFill>
                  <a:srgbClr val="F5F5F5"/>
                </a:solidFill>
                <a:latin typeface="Times New Roman"/>
                <a:ea typeface="Times New Roman"/>
                <a:cs typeface="Times New Roman"/>
                <a:sym typeface="Times New Roman"/>
              </a:rPr>
              <a:t>QTA provides unconditional authentication by making it physically impossible for an eavesdropper to mimic legitimate communications without introducing detectable timing delays.</a:t>
            </a:r>
          </a:p>
          <a:p>
            <a:pPr algn="l">
              <a:lnSpc>
                <a:spcPts val="367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2798312"/>
            <a:ext cx="18505483" cy="7618050"/>
            <a:chOff x="0" y="0"/>
            <a:chExt cx="4873872" cy="2006400"/>
          </a:xfrm>
        </p:grpSpPr>
        <p:sp>
          <p:nvSpPr>
            <p:cNvPr name="Freeform 3" id="3"/>
            <p:cNvSpPr/>
            <p:nvPr/>
          </p:nvSpPr>
          <p:spPr>
            <a:xfrm flipH="false" flipV="false" rot="0">
              <a:off x="0" y="0"/>
              <a:ext cx="4873872" cy="2006400"/>
            </a:xfrm>
            <a:custGeom>
              <a:avLst/>
              <a:gdLst/>
              <a:ahLst/>
              <a:cxnLst/>
              <a:rect r="r" b="b" t="t" l="l"/>
              <a:pathLst>
                <a:path h="2006400" w="4873872">
                  <a:moveTo>
                    <a:pt x="0" y="0"/>
                  </a:moveTo>
                  <a:lnTo>
                    <a:pt x="4873872" y="0"/>
                  </a:lnTo>
                  <a:lnTo>
                    <a:pt x="4873872" y="2006400"/>
                  </a:lnTo>
                  <a:lnTo>
                    <a:pt x="0" y="200640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20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520093"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31749" y="567009"/>
            <a:ext cx="15882287" cy="1823958"/>
          </a:xfrm>
          <a:prstGeom prst="rect">
            <a:avLst/>
          </a:prstGeom>
        </p:spPr>
        <p:txBody>
          <a:bodyPr anchor="t" rtlCol="false" tIns="0" lIns="0" bIns="0" rIns="0">
            <a:spAutoFit/>
          </a:bodyPr>
          <a:lstStyle/>
          <a:p>
            <a:pPr algn="l">
              <a:lnSpc>
                <a:spcPts val="4561"/>
              </a:lnSpc>
            </a:pPr>
            <a:r>
              <a:rPr lang="en-US" sz="6081" spc="-212">
                <a:solidFill>
                  <a:srgbClr val="F5F5F5"/>
                </a:solidFill>
                <a:latin typeface="Times New Roman"/>
                <a:ea typeface="Times New Roman"/>
                <a:cs typeface="Times New Roman"/>
                <a:sym typeface="Times New Roman"/>
              </a:rPr>
              <a:t>TEMPORAL BINDING </a:t>
            </a:r>
          </a:p>
          <a:p>
            <a:pPr algn="l">
              <a:lnSpc>
                <a:spcPts val="4561"/>
              </a:lnSpc>
            </a:pPr>
            <a:r>
              <a:rPr lang="en-US" sz="6081" spc="-212">
                <a:solidFill>
                  <a:srgbClr val="F5F5F5"/>
                </a:solidFill>
                <a:latin typeface="Times New Roman"/>
                <a:ea typeface="Times New Roman"/>
                <a:cs typeface="Times New Roman"/>
                <a:sym typeface="Times New Roman"/>
              </a:rPr>
              <a:t>                                   </a:t>
            </a:r>
            <a:r>
              <a:rPr lang="en-US" sz="6081" spc="-212">
                <a:solidFill>
                  <a:srgbClr val="F5F5F5"/>
                </a:solidFill>
                <a:latin typeface="Times New Roman"/>
                <a:ea typeface="Times New Roman"/>
                <a:cs typeface="Times New Roman"/>
                <a:sym typeface="Times New Roman"/>
              </a:rPr>
              <a:t>AND </a:t>
            </a:r>
          </a:p>
          <a:p>
            <a:pPr algn="l">
              <a:lnSpc>
                <a:spcPts val="4561"/>
              </a:lnSpc>
            </a:pPr>
            <a:r>
              <a:rPr lang="en-US" sz="6081" spc="-212">
                <a:solidFill>
                  <a:srgbClr val="F5F5F5"/>
                </a:solidFill>
                <a:latin typeface="Times New Roman"/>
                <a:ea typeface="Times New Roman"/>
                <a:cs typeface="Times New Roman"/>
                <a:sym typeface="Times New Roman"/>
              </a:rPr>
              <a:t>                                      </a:t>
            </a:r>
            <a:r>
              <a:rPr lang="en-US" sz="6081" spc="-212">
                <a:solidFill>
                  <a:srgbClr val="F5F5F5"/>
                </a:solidFill>
                <a:latin typeface="Times New Roman"/>
                <a:ea typeface="Times New Roman"/>
                <a:cs typeface="Times New Roman"/>
                <a:sym typeface="Times New Roman"/>
              </a:rPr>
              <a:t>TIME-OF-A</a:t>
            </a:r>
            <a:r>
              <a:rPr lang="en-US" sz="6081" spc="-212">
                <a:solidFill>
                  <a:srgbClr val="F5F5F5"/>
                </a:solidFill>
                <a:latin typeface="Times New Roman"/>
                <a:ea typeface="Times New Roman"/>
                <a:cs typeface="Times New Roman"/>
                <a:sym typeface="Times New Roman"/>
              </a:rPr>
              <a:t>RRIVAL (TOA)</a:t>
            </a:r>
          </a:p>
        </p:txBody>
      </p:sp>
      <p:sp>
        <p:nvSpPr>
          <p:cNvPr name="AutoShape 7" id="7"/>
          <p:cNvSpPr/>
          <p:nvPr/>
        </p:nvSpPr>
        <p:spPr>
          <a:xfrm>
            <a:off x="8115300" y="9263062"/>
            <a:ext cx="4572000" cy="0"/>
          </a:xfrm>
          <a:prstGeom prst="line">
            <a:avLst/>
          </a:prstGeom>
          <a:ln cap="flat" w="9525">
            <a:solidFill>
              <a:srgbClr val="F5F5F5"/>
            </a:solidFill>
            <a:prstDash val="solid"/>
            <a:headEnd type="none" len="sm" w="sm"/>
            <a:tailEnd type="none" len="sm" w="sm"/>
          </a:ln>
        </p:spPr>
      </p:sp>
      <p:grpSp>
        <p:nvGrpSpPr>
          <p:cNvPr name="Group 8" id="8"/>
          <p:cNvGrpSpPr/>
          <p:nvPr/>
        </p:nvGrpSpPr>
        <p:grpSpPr>
          <a:xfrm rot="0">
            <a:off x="12196813" y="4266949"/>
            <a:ext cx="7801912" cy="3199166"/>
            <a:chOff x="0" y="0"/>
            <a:chExt cx="1208720" cy="495635"/>
          </a:xfrm>
        </p:grpSpPr>
        <p:sp>
          <p:nvSpPr>
            <p:cNvPr name="Freeform 9" id="9"/>
            <p:cNvSpPr/>
            <p:nvPr/>
          </p:nvSpPr>
          <p:spPr>
            <a:xfrm flipH="false" flipV="false" rot="0">
              <a:off x="0" y="0"/>
              <a:ext cx="1208720" cy="495635"/>
            </a:xfrm>
            <a:custGeom>
              <a:avLst/>
              <a:gdLst/>
              <a:ahLst/>
              <a:cxnLst/>
              <a:rect r="r" b="b" t="t" l="l"/>
              <a:pathLst>
                <a:path h="495635" w="1208720">
                  <a:moveTo>
                    <a:pt x="24808" y="0"/>
                  </a:moveTo>
                  <a:lnTo>
                    <a:pt x="1183913" y="0"/>
                  </a:lnTo>
                  <a:cubicBezTo>
                    <a:pt x="1190492" y="0"/>
                    <a:pt x="1196802" y="2614"/>
                    <a:pt x="1201454" y="7266"/>
                  </a:cubicBezTo>
                  <a:cubicBezTo>
                    <a:pt x="1206107" y="11918"/>
                    <a:pt x="1208720" y="18228"/>
                    <a:pt x="1208720" y="24808"/>
                  </a:cubicBezTo>
                  <a:lnTo>
                    <a:pt x="1208720" y="470827"/>
                  </a:lnTo>
                  <a:cubicBezTo>
                    <a:pt x="1208720" y="484528"/>
                    <a:pt x="1197614" y="495635"/>
                    <a:pt x="1183913" y="495635"/>
                  </a:cubicBezTo>
                  <a:lnTo>
                    <a:pt x="24808" y="495635"/>
                  </a:lnTo>
                  <a:cubicBezTo>
                    <a:pt x="11107" y="495635"/>
                    <a:pt x="0" y="484528"/>
                    <a:pt x="0" y="470827"/>
                  </a:cubicBezTo>
                  <a:lnTo>
                    <a:pt x="0" y="24808"/>
                  </a:lnTo>
                  <a:cubicBezTo>
                    <a:pt x="0" y="11107"/>
                    <a:pt x="11107" y="0"/>
                    <a:pt x="24808" y="0"/>
                  </a:cubicBezTo>
                  <a:close/>
                </a:path>
              </a:pathLst>
            </a:custGeom>
            <a:blipFill>
              <a:blip r:embed="rId4"/>
              <a:stretch>
                <a:fillRect l="0" t="-18589" r="0" b="-18589"/>
              </a:stretch>
            </a:blipFill>
          </p:spPr>
        </p:sp>
      </p:grpSp>
      <p:sp>
        <p:nvSpPr>
          <p:cNvPr name="Freeform 10" id="10"/>
          <p:cNvSpPr/>
          <p:nvPr/>
        </p:nvSpPr>
        <p:spPr>
          <a:xfrm flipH="false" flipV="false" rot="0">
            <a:off x="6829425" y="2185378"/>
            <a:ext cx="264810" cy="205589"/>
          </a:xfrm>
          <a:custGeom>
            <a:avLst/>
            <a:gdLst/>
            <a:ahLst/>
            <a:cxnLst/>
            <a:rect r="r" b="b" t="t" l="l"/>
            <a:pathLst>
              <a:path h="205589" w="264810">
                <a:moveTo>
                  <a:pt x="0" y="0"/>
                </a:moveTo>
                <a:lnTo>
                  <a:pt x="264810" y="0"/>
                </a:lnTo>
                <a:lnTo>
                  <a:pt x="264810" y="205589"/>
                </a:lnTo>
                <a:lnTo>
                  <a:pt x="0" y="2055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10800000">
            <a:off x="15228161" y="2471295"/>
            <a:ext cx="3464284" cy="223803"/>
            <a:chOff x="0" y="0"/>
            <a:chExt cx="912404" cy="58944"/>
          </a:xfrm>
        </p:grpSpPr>
        <p:sp>
          <p:nvSpPr>
            <p:cNvPr name="Freeform 12" id="12"/>
            <p:cNvSpPr/>
            <p:nvPr/>
          </p:nvSpPr>
          <p:spPr>
            <a:xfrm flipH="false" flipV="false" rot="0">
              <a:off x="0" y="0"/>
              <a:ext cx="912404" cy="58944"/>
            </a:xfrm>
            <a:custGeom>
              <a:avLst/>
              <a:gdLst/>
              <a:ahLst/>
              <a:cxnLst/>
              <a:rect r="r" b="b" t="t" l="l"/>
              <a:pathLst>
                <a:path h="58944" w="912404">
                  <a:moveTo>
                    <a:pt x="0" y="0"/>
                  </a:moveTo>
                  <a:lnTo>
                    <a:pt x="912404" y="0"/>
                  </a:lnTo>
                  <a:lnTo>
                    <a:pt x="912404" y="58944"/>
                  </a:lnTo>
                  <a:lnTo>
                    <a:pt x="0" y="58944"/>
                  </a:lnTo>
                  <a:close/>
                </a:path>
              </a:pathLst>
            </a:custGeom>
            <a:gradFill rotWithShape="true">
              <a:gsLst>
                <a:gs pos="0">
                  <a:srgbClr val="1897FF">
                    <a:alpha val="100000"/>
                  </a:srgbClr>
                </a:gs>
                <a:gs pos="100000">
                  <a:srgbClr val="1897FF">
                    <a:alpha val="0"/>
                  </a:srgbClr>
                </a:gs>
              </a:gsLst>
              <a:lin ang="0"/>
            </a:gradFill>
          </p:spPr>
        </p:sp>
        <p:sp>
          <p:nvSpPr>
            <p:cNvPr name="TextBox 13" id="13"/>
            <p:cNvSpPr txBox="true"/>
            <p:nvPr/>
          </p:nvSpPr>
          <p:spPr>
            <a:xfrm>
              <a:off x="0" y="-57150"/>
              <a:ext cx="912404" cy="11609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44950" y="782936"/>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5742925" y="1773822"/>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5851905" y="8906020"/>
            <a:ext cx="2264114" cy="358775"/>
          </a:xfrm>
          <a:prstGeom prst="rect">
            <a:avLst/>
          </a:prstGeom>
        </p:spPr>
        <p:txBody>
          <a:bodyPr anchor="t" rtlCol="false" tIns="0" lIns="0" bIns="0" rIns="0">
            <a:spAutoFit/>
          </a:bodyPr>
          <a:lstStyle/>
          <a:p>
            <a:pPr algn="l">
              <a:lnSpc>
                <a:spcPts val="2800"/>
              </a:lnSpc>
              <a:spcBef>
                <a:spcPct val="0"/>
              </a:spcBef>
            </a:pPr>
            <a:r>
              <a:rPr lang="en-US" b="true" sz="2000" spc="-50">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17" id="17"/>
          <p:cNvSpPr txBox="true"/>
          <p:nvPr/>
        </p:nvSpPr>
        <p:spPr>
          <a:xfrm rot="0">
            <a:off x="631749" y="3504967"/>
            <a:ext cx="10829627" cy="5481956"/>
          </a:xfrm>
          <a:prstGeom prst="rect">
            <a:avLst/>
          </a:prstGeom>
        </p:spPr>
        <p:txBody>
          <a:bodyPr anchor="t" rtlCol="false" tIns="0" lIns="0" bIns="0" rIns="0">
            <a:spAutoFit/>
          </a:bodyPr>
          <a:lstStyle/>
          <a:p>
            <a:pPr algn="l">
              <a:lnSpc>
                <a:spcPts val="3919"/>
              </a:lnSpc>
              <a:spcBef>
                <a:spcPct val="0"/>
              </a:spcBef>
            </a:pPr>
            <a:r>
              <a:rPr lang="en-US" sz="2799">
                <a:solidFill>
                  <a:srgbClr val="F5F5F5"/>
                </a:solidFill>
                <a:latin typeface="Times New Roman"/>
                <a:ea typeface="Times New Roman"/>
                <a:cs typeface="Times New Roman"/>
                <a:sym typeface="Times New Roman"/>
              </a:rPr>
              <a:t>QTA leverages the no-cloning theorem combined with physical transmission delays to bind quantum states to specific spatial-temporal locations. By measuring the precise arrival time of quantum signals at the speed of light, legitimate communicators can authenticate each other's physical locations.</a:t>
            </a:r>
          </a:p>
          <a:p>
            <a:pPr algn="l">
              <a:lnSpc>
                <a:spcPts val="3919"/>
              </a:lnSpc>
              <a:spcBef>
                <a:spcPct val="0"/>
              </a:spcBef>
            </a:pPr>
          </a:p>
          <a:p>
            <a:pPr algn="l">
              <a:lnSpc>
                <a:spcPts val="4199"/>
              </a:lnSpc>
              <a:spcBef>
                <a:spcPct val="0"/>
              </a:spcBef>
            </a:pPr>
            <a:r>
              <a:rPr lang="en-US" b="true" sz="2999">
                <a:solidFill>
                  <a:srgbClr val="F5F5F5"/>
                </a:solidFill>
                <a:latin typeface="Times New Roman Bold"/>
                <a:ea typeface="Times New Roman Bold"/>
                <a:cs typeface="Times New Roman Bold"/>
                <a:sym typeface="Times New Roman Bold"/>
              </a:rPr>
              <a:t>Motivation</a:t>
            </a:r>
          </a:p>
          <a:p>
            <a:pPr algn="l">
              <a:lnSpc>
                <a:spcPts val="3919"/>
              </a:lnSpc>
              <a:spcBef>
                <a:spcPct val="0"/>
              </a:spcBef>
            </a:pPr>
            <a:r>
              <a:rPr lang="en-US" sz="2799">
                <a:solidFill>
                  <a:srgbClr val="F5F5F5"/>
                </a:solidFill>
                <a:latin typeface="Times New Roman"/>
                <a:ea typeface="Times New Roman"/>
                <a:cs typeface="Times New Roman"/>
                <a:sym typeface="Times New Roman"/>
              </a:rPr>
              <a:t>Classical authentication relies on shared secrets or public-key infrastructure, both vulnerable to quantum computers. QTA introduces authentication mechanisms that exploit quantum timing constraints rather than cryptographic assumptions.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930175" y="-100921"/>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07467"/>
            <a:ext cx="8115300" cy="5076835"/>
          </a:xfrm>
          <a:prstGeom prst="rect">
            <a:avLst/>
          </a:prstGeom>
        </p:spPr>
        <p:txBody>
          <a:bodyPr anchor="t" rtlCol="false" tIns="0" lIns="0" bIns="0" rIns="0">
            <a:spAutoFit/>
          </a:bodyPr>
          <a:lstStyle/>
          <a:p>
            <a:pPr algn="l">
              <a:lnSpc>
                <a:spcPts val="4875"/>
              </a:lnSpc>
            </a:pPr>
            <a:r>
              <a:rPr lang="en-US" sz="6500" spc="-227">
                <a:solidFill>
                  <a:srgbClr val="F5F5F5"/>
                </a:solidFill>
                <a:latin typeface="Times New Roman"/>
                <a:ea typeface="Times New Roman"/>
                <a:cs typeface="Times New Roman"/>
                <a:sym typeface="Times New Roman"/>
              </a:rPr>
              <a:t>QUANTUM</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SECURE</a:t>
            </a:r>
            <a:r>
              <a:rPr lang="en-US" sz="6500" spc="-227">
                <a:solidFill>
                  <a:srgbClr val="F5F5F5"/>
                </a:solidFill>
                <a:latin typeface="Times New Roman"/>
                <a:ea typeface="Times New Roman"/>
                <a:cs typeface="Times New Roman"/>
                <a:sym typeface="Times New Roman"/>
              </a:rPr>
              <a:t> DIRECT </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COMMUNICATION</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(QSDC)</a:t>
            </a:r>
          </a:p>
          <a:p>
            <a:pPr algn="l">
              <a:lnSpc>
                <a:spcPts val="4875"/>
              </a:lnSpc>
            </a:pP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44000" y="6114851"/>
            <a:ext cx="8115300" cy="3600450"/>
            <a:chOff x="0" y="0"/>
            <a:chExt cx="1257272" cy="557804"/>
          </a:xfrm>
        </p:grpSpPr>
        <p:sp>
          <p:nvSpPr>
            <p:cNvPr name="Freeform 8" id="8"/>
            <p:cNvSpPr/>
            <p:nvPr/>
          </p:nvSpPr>
          <p:spPr>
            <a:xfrm flipH="false" flipV="false" rot="0">
              <a:off x="0" y="0"/>
              <a:ext cx="1257272" cy="557804"/>
            </a:xfrm>
            <a:custGeom>
              <a:avLst/>
              <a:gdLst/>
              <a:ahLst/>
              <a:cxnLst/>
              <a:rect r="r" b="b" t="t" l="l"/>
              <a:pathLst>
                <a:path h="557804" w="1257272">
                  <a:moveTo>
                    <a:pt x="23850" y="0"/>
                  </a:moveTo>
                  <a:lnTo>
                    <a:pt x="1233422" y="0"/>
                  </a:lnTo>
                  <a:cubicBezTo>
                    <a:pt x="1246594" y="0"/>
                    <a:pt x="1257272" y="10678"/>
                    <a:pt x="1257272" y="23850"/>
                  </a:cubicBezTo>
                  <a:lnTo>
                    <a:pt x="1257272" y="533954"/>
                  </a:lnTo>
                  <a:cubicBezTo>
                    <a:pt x="1257272" y="540280"/>
                    <a:pt x="1254760" y="546346"/>
                    <a:pt x="1250287" y="550819"/>
                  </a:cubicBezTo>
                  <a:cubicBezTo>
                    <a:pt x="1245814" y="555291"/>
                    <a:pt x="1239748" y="557804"/>
                    <a:pt x="1233422" y="557804"/>
                  </a:cubicBezTo>
                  <a:lnTo>
                    <a:pt x="23850" y="557804"/>
                  </a:lnTo>
                  <a:cubicBezTo>
                    <a:pt x="17524" y="557804"/>
                    <a:pt x="11458" y="555291"/>
                    <a:pt x="6985" y="550819"/>
                  </a:cubicBezTo>
                  <a:cubicBezTo>
                    <a:pt x="2513" y="546346"/>
                    <a:pt x="0" y="540280"/>
                    <a:pt x="0" y="533954"/>
                  </a:cubicBezTo>
                  <a:lnTo>
                    <a:pt x="0" y="23850"/>
                  </a:lnTo>
                  <a:cubicBezTo>
                    <a:pt x="0" y="17524"/>
                    <a:pt x="2513" y="11458"/>
                    <a:pt x="6985" y="6985"/>
                  </a:cubicBezTo>
                  <a:cubicBezTo>
                    <a:pt x="11458" y="2513"/>
                    <a:pt x="17524" y="0"/>
                    <a:pt x="23850" y="0"/>
                  </a:cubicBezTo>
                  <a:close/>
                </a:path>
              </a:pathLst>
            </a:custGeom>
            <a:blipFill>
              <a:blip r:embed="rId4"/>
              <a:stretch>
                <a:fillRect l="0" t="-25200" r="0" b="-25200"/>
              </a:stretch>
            </a:blipFill>
          </p:spPr>
        </p:sp>
      </p:grpSp>
      <p:grpSp>
        <p:nvGrpSpPr>
          <p:cNvPr name="Group 9" id="9"/>
          <p:cNvGrpSpPr/>
          <p:nvPr/>
        </p:nvGrpSpPr>
        <p:grpSpPr>
          <a:xfrm rot="-10800000">
            <a:off x="14687550" y="5608121"/>
            <a:ext cx="2571750" cy="200918"/>
            <a:chOff x="0" y="0"/>
            <a:chExt cx="677333" cy="52917"/>
          </a:xfrm>
        </p:grpSpPr>
        <p:sp>
          <p:nvSpPr>
            <p:cNvPr name="Freeform 10" id="10"/>
            <p:cNvSpPr/>
            <p:nvPr/>
          </p:nvSpPr>
          <p:spPr>
            <a:xfrm flipH="false" flipV="false" rot="0">
              <a:off x="0" y="0"/>
              <a:ext cx="677333" cy="52917"/>
            </a:xfrm>
            <a:custGeom>
              <a:avLst/>
              <a:gdLst/>
              <a:ahLst/>
              <a:cxnLst/>
              <a:rect r="r" b="b" t="t" l="l"/>
              <a:pathLst>
                <a:path h="52917" w="677333">
                  <a:moveTo>
                    <a:pt x="0" y="0"/>
                  </a:moveTo>
                  <a:lnTo>
                    <a:pt x="677333" y="0"/>
                  </a:lnTo>
                  <a:lnTo>
                    <a:pt x="677333"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677333" cy="1100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2132011" y="1126732"/>
            <a:ext cx="4440239" cy="0"/>
          </a:xfrm>
          <a:prstGeom prst="line">
            <a:avLst/>
          </a:prstGeom>
          <a:ln cap="flat" w="9525">
            <a:solidFill>
              <a:srgbClr val="F5F5F5"/>
            </a:solidFill>
            <a:prstDash val="solid"/>
            <a:headEnd type="none" len="sm" w="sm"/>
            <a:tailEnd type="none" len="sm" w="sm"/>
          </a:ln>
        </p:spPr>
      </p:sp>
      <p:grpSp>
        <p:nvGrpSpPr>
          <p:cNvPr name="Group 14" id="14"/>
          <p:cNvGrpSpPr/>
          <p:nvPr/>
        </p:nvGrpSpPr>
        <p:grpSpPr>
          <a:xfrm rot="0">
            <a:off x="0" y="8319104"/>
            <a:ext cx="7600950" cy="201999"/>
            <a:chOff x="0" y="0"/>
            <a:chExt cx="2001896" cy="53201"/>
          </a:xfrm>
        </p:grpSpPr>
        <p:sp>
          <p:nvSpPr>
            <p:cNvPr name="Freeform 15" id="15"/>
            <p:cNvSpPr/>
            <p:nvPr/>
          </p:nvSpPr>
          <p:spPr>
            <a:xfrm flipH="false" flipV="false" rot="0">
              <a:off x="0" y="0"/>
              <a:ext cx="2001896" cy="53201"/>
            </a:xfrm>
            <a:custGeom>
              <a:avLst/>
              <a:gdLst/>
              <a:ahLst/>
              <a:cxnLst/>
              <a:rect r="r" b="b" t="t" l="l"/>
              <a:pathLst>
                <a:path h="53201" w="2001896">
                  <a:moveTo>
                    <a:pt x="0" y="0"/>
                  </a:moveTo>
                  <a:lnTo>
                    <a:pt x="2001896" y="0"/>
                  </a:lnTo>
                  <a:lnTo>
                    <a:pt x="2001896" y="53201"/>
                  </a:lnTo>
                  <a:lnTo>
                    <a:pt x="0" y="53201"/>
                  </a:lnTo>
                  <a:close/>
                </a:path>
              </a:pathLst>
            </a:custGeom>
            <a:gradFill rotWithShape="true">
              <a:gsLst>
                <a:gs pos="0">
                  <a:srgbClr val="1897FF">
                    <a:alpha val="100000"/>
                  </a:srgbClr>
                </a:gs>
                <a:gs pos="100000">
                  <a:srgbClr val="1897FF">
                    <a:alpha val="0"/>
                  </a:srgbClr>
                </a:gs>
              </a:gsLst>
              <a:lin ang="0"/>
            </a:gradFill>
          </p:spPr>
        </p:sp>
        <p:sp>
          <p:nvSpPr>
            <p:cNvPr name="TextBox 16" id="16"/>
            <p:cNvSpPr txBox="true"/>
            <p:nvPr/>
          </p:nvSpPr>
          <p:spPr>
            <a:xfrm>
              <a:off x="0" y="-57150"/>
              <a:ext cx="2001896" cy="11035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600950" y="8263928"/>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259300" y="509377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20" id="20"/>
          <p:cNvSpPr txBox="true"/>
          <p:nvPr/>
        </p:nvSpPr>
        <p:spPr>
          <a:xfrm rot="0">
            <a:off x="2045970" y="643815"/>
            <a:ext cx="6069330" cy="391795"/>
          </a:xfrm>
          <a:prstGeom prst="rect">
            <a:avLst/>
          </a:prstGeom>
        </p:spPr>
        <p:txBody>
          <a:bodyPr anchor="t" rtlCol="false" tIns="0" lIns="0" bIns="0" rIns="0">
            <a:spAutoFit/>
          </a:bodyPr>
          <a:lstStyle/>
          <a:p>
            <a:pPr algn="l" marL="0" indent="0" lvl="0">
              <a:lnSpc>
                <a:spcPts val="3079"/>
              </a:lnSpc>
              <a:spcBef>
                <a:spcPct val="0"/>
              </a:spcBef>
            </a:pPr>
            <a:r>
              <a:rPr lang="en-US" b="true" sz="2199" spc="-54">
                <a:solidFill>
                  <a:srgbClr val="F5F5F5"/>
                </a:solidFill>
                <a:latin typeface="Times New Roman Bold"/>
                <a:ea typeface="Times New Roman Bold"/>
                <a:cs typeface="Times New Roman Bold"/>
                <a:sym typeface="Times New Roman Bold"/>
              </a:rPr>
              <a:t>Qu</a:t>
            </a:r>
            <a:r>
              <a:rPr lang="en-US" b="true" sz="2199" spc="-54" strike="noStrike" u="none">
                <a:solidFill>
                  <a:srgbClr val="F5F5F5"/>
                </a:solidFill>
                <a:latin typeface="Times New Roman Bold"/>
                <a:ea typeface="Times New Roman Bold"/>
                <a:cs typeface="Times New Roman Bold"/>
                <a:sym typeface="Times New Roman Bold"/>
              </a:rPr>
              <a:t>antu</a:t>
            </a:r>
            <a:r>
              <a:rPr lang="en-US" b="true" sz="2199" spc="-54" strike="noStrike" u="none">
                <a:solidFill>
                  <a:srgbClr val="F5F5F5"/>
                </a:solidFill>
                <a:latin typeface="Times New Roman Bold"/>
                <a:ea typeface="Times New Roman Bold"/>
                <a:cs typeface="Times New Roman Bold"/>
                <a:sym typeface="Times New Roman Bold"/>
              </a:rPr>
              <a:t>m Se</a:t>
            </a:r>
            <a:r>
              <a:rPr lang="en-US" b="true" sz="2199" spc="-54" strike="noStrike" u="none">
                <a:solidFill>
                  <a:srgbClr val="F5F5F5"/>
                </a:solidFill>
                <a:latin typeface="Times New Roman Bold"/>
                <a:ea typeface="Times New Roman Bold"/>
                <a:cs typeface="Times New Roman Bold"/>
                <a:sym typeface="Times New Roman Bold"/>
              </a:rPr>
              <a:t>cure</a:t>
            </a:r>
            <a:r>
              <a:rPr lang="en-US" b="true" sz="2199" spc="-54" strike="noStrike" u="none">
                <a:solidFill>
                  <a:srgbClr val="F5F5F5"/>
                </a:solidFill>
                <a:latin typeface="Times New Roman Bold"/>
                <a:ea typeface="Times New Roman Bold"/>
                <a:cs typeface="Times New Roman Bold"/>
                <a:sym typeface="Times New Roman Bold"/>
              </a:rPr>
              <a:t> Direct Communication (QSDC)</a:t>
            </a:r>
          </a:p>
        </p:txBody>
      </p:sp>
      <p:sp>
        <p:nvSpPr>
          <p:cNvPr name="TextBox 21" id="21"/>
          <p:cNvSpPr txBox="true"/>
          <p:nvPr/>
        </p:nvSpPr>
        <p:spPr>
          <a:xfrm rot="0">
            <a:off x="475044" y="1438711"/>
            <a:ext cx="8096369" cy="6701790"/>
          </a:xfrm>
          <a:prstGeom prst="rect">
            <a:avLst/>
          </a:prstGeom>
        </p:spPr>
        <p:txBody>
          <a:bodyPr anchor="t" rtlCol="false" tIns="0" lIns="0" bIns="0" rIns="0">
            <a:spAutoFit/>
          </a:bodyPr>
          <a:lstStyle/>
          <a:p>
            <a:pPr algn="l">
              <a:lnSpc>
                <a:spcPts val="3359"/>
              </a:lnSpc>
              <a:spcBef>
                <a:spcPct val="0"/>
              </a:spcBef>
            </a:pPr>
            <a:r>
              <a:rPr lang="en-US" sz="2399">
                <a:solidFill>
                  <a:srgbClr val="F5F5F5"/>
                </a:solidFill>
                <a:latin typeface="Times New Roman"/>
                <a:ea typeface="Times New Roman"/>
                <a:cs typeface="Times New Roman"/>
                <a:sym typeface="Times New Roman"/>
              </a:rPr>
              <a:t>Quantum Secure Direct Communication (QSDC) is a Phase 3 protocol enabling direct secure transmission of data over quantum channels without prior key distribution. </a:t>
            </a:r>
          </a:p>
          <a:p>
            <a:pPr algn="l">
              <a:lnSpc>
                <a:spcPts val="3359"/>
              </a:lnSpc>
              <a:spcBef>
                <a:spcPct val="0"/>
              </a:spcBef>
            </a:pPr>
          </a:p>
          <a:p>
            <a:pPr algn="l">
              <a:lnSpc>
                <a:spcPts val="3359"/>
              </a:lnSpc>
              <a:spcBef>
                <a:spcPct val="0"/>
              </a:spcBef>
            </a:pPr>
            <a:r>
              <a:rPr lang="en-US" sz="2399">
                <a:solidFill>
                  <a:srgbClr val="F5F5F5"/>
                </a:solidFill>
                <a:latin typeface="Times New Roman"/>
                <a:ea typeface="Times New Roman"/>
                <a:cs typeface="Times New Roman"/>
                <a:sym typeface="Times New Roman"/>
              </a:rPr>
              <a:t>QSDC implements three critical Phase 3 mechanisms:</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No Prior Key Distribution: Message transmission directly over quantum channel without pre-shared keys</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Security Checking Phase: Multi-phase channel verification before bulk message transmission</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Direct Secure Transmission: 425-850 kbps throughput with information-theoretic security</a:t>
            </a:r>
          </a:p>
          <a:p>
            <a:pPr algn="l">
              <a:lnSpc>
                <a:spcPts val="3359"/>
              </a:lnSpc>
              <a:spcBef>
                <a:spcPct val="0"/>
              </a:spcBef>
            </a:pPr>
          </a:p>
          <a:p>
            <a:pPr algn="l">
              <a:lnSpc>
                <a:spcPts val="3359"/>
              </a:lnSpc>
              <a:spcBef>
                <a:spcPct val="0"/>
              </a:spcBef>
            </a:pPr>
            <a:r>
              <a:rPr lang="en-US" sz="2399">
                <a:solidFill>
                  <a:srgbClr val="F5F5F5"/>
                </a:solidFill>
                <a:latin typeface="Times New Roman"/>
                <a:ea typeface="Times New Roman"/>
                <a:cs typeface="Times New Roman"/>
                <a:sym typeface="Times New Roman"/>
              </a:rPr>
              <a:t>QSDC addresses the fundamental QKD limitation of needing separate classical channels and long-term key storage. By encoding messages directly in quantum states, QSDC eliminates key management complexity and provides unconditional security.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930175" y="-100921"/>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07467"/>
            <a:ext cx="8115300" cy="5076835"/>
          </a:xfrm>
          <a:prstGeom prst="rect">
            <a:avLst/>
          </a:prstGeom>
        </p:spPr>
        <p:txBody>
          <a:bodyPr anchor="t" rtlCol="false" tIns="0" lIns="0" bIns="0" rIns="0">
            <a:spAutoFit/>
          </a:bodyPr>
          <a:lstStyle/>
          <a:p>
            <a:pPr algn="l">
              <a:lnSpc>
                <a:spcPts val="4875"/>
              </a:lnSpc>
            </a:pPr>
            <a:r>
              <a:rPr lang="en-US" sz="6500" spc="-227">
                <a:solidFill>
                  <a:srgbClr val="F5F5F5"/>
                </a:solidFill>
                <a:latin typeface="Times New Roman"/>
                <a:ea typeface="Times New Roman"/>
                <a:cs typeface="Times New Roman"/>
                <a:sym typeface="Times New Roman"/>
              </a:rPr>
              <a:t>QUANTUM</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SECURE</a:t>
            </a:r>
            <a:r>
              <a:rPr lang="en-US" sz="6500" spc="-227">
                <a:solidFill>
                  <a:srgbClr val="F5F5F5"/>
                </a:solidFill>
                <a:latin typeface="Times New Roman"/>
                <a:ea typeface="Times New Roman"/>
                <a:cs typeface="Times New Roman"/>
                <a:sym typeface="Times New Roman"/>
              </a:rPr>
              <a:t> DIRECT </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COMMUNICATION</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(QSDC)</a:t>
            </a:r>
          </a:p>
          <a:p>
            <a:pPr algn="l">
              <a:lnSpc>
                <a:spcPts val="4875"/>
              </a:lnSpc>
            </a:pP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44000" y="6114851"/>
            <a:ext cx="8115300" cy="3600450"/>
            <a:chOff x="0" y="0"/>
            <a:chExt cx="1257272" cy="557804"/>
          </a:xfrm>
        </p:grpSpPr>
        <p:sp>
          <p:nvSpPr>
            <p:cNvPr name="Freeform 8" id="8"/>
            <p:cNvSpPr/>
            <p:nvPr/>
          </p:nvSpPr>
          <p:spPr>
            <a:xfrm flipH="false" flipV="false" rot="0">
              <a:off x="0" y="0"/>
              <a:ext cx="1257272" cy="557804"/>
            </a:xfrm>
            <a:custGeom>
              <a:avLst/>
              <a:gdLst/>
              <a:ahLst/>
              <a:cxnLst/>
              <a:rect r="r" b="b" t="t" l="l"/>
              <a:pathLst>
                <a:path h="557804" w="1257272">
                  <a:moveTo>
                    <a:pt x="23850" y="0"/>
                  </a:moveTo>
                  <a:lnTo>
                    <a:pt x="1233422" y="0"/>
                  </a:lnTo>
                  <a:cubicBezTo>
                    <a:pt x="1246594" y="0"/>
                    <a:pt x="1257272" y="10678"/>
                    <a:pt x="1257272" y="23850"/>
                  </a:cubicBezTo>
                  <a:lnTo>
                    <a:pt x="1257272" y="533954"/>
                  </a:lnTo>
                  <a:cubicBezTo>
                    <a:pt x="1257272" y="540280"/>
                    <a:pt x="1254760" y="546346"/>
                    <a:pt x="1250287" y="550819"/>
                  </a:cubicBezTo>
                  <a:cubicBezTo>
                    <a:pt x="1245814" y="555291"/>
                    <a:pt x="1239748" y="557804"/>
                    <a:pt x="1233422" y="557804"/>
                  </a:cubicBezTo>
                  <a:lnTo>
                    <a:pt x="23850" y="557804"/>
                  </a:lnTo>
                  <a:cubicBezTo>
                    <a:pt x="17524" y="557804"/>
                    <a:pt x="11458" y="555291"/>
                    <a:pt x="6985" y="550819"/>
                  </a:cubicBezTo>
                  <a:cubicBezTo>
                    <a:pt x="2513" y="546346"/>
                    <a:pt x="0" y="540280"/>
                    <a:pt x="0" y="533954"/>
                  </a:cubicBezTo>
                  <a:lnTo>
                    <a:pt x="0" y="23850"/>
                  </a:lnTo>
                  <a:cubicBezTo>
                    <a:pt x="0" y="17524"/>
                    <a:pt x="2513" y="11458"/>
                    <a:pt x="6985" y="6985"/>
                  </a:cubicBezTo>
                  <a:cubicBezTo>
                    <a:pt x="11458" y="2513"/>
                    <a:pt x="17524" y="0"/>
                    <a:pt x="23850" y="0"/>
                  </a:cubicBezTo>
                  <a:close/>
                </a:path>
              </a:pathLst>
            </a:custGeom>
            <a:blipFill>
              <a:blip r:embed="rId4"/>
              <a:stretch>
                <a:fillRect l="0" t="-25200" r="0" b="-25200"/>
              </a:stretch>
            </a:blipFill>
          </p:spPr>
        </p:sp>
      </p:grpSp>
      <p:grpSp>
        <p:nvGrpSpPr>
          <p:cNvPr name="Group 9" id="9"/>
          <p:cNvGrpSpPr/>
          <p:nvPr/>
        </p:nvGrpSpPr>
        <p:grpSpPr>
          <a:xfrm rot="-10800000">
            <a:off x="14687550" y="5608121"/>
            <a:ext cx="2571750" cy="200918"/>
            <a:chOff x="0" y="0"/>
            <a:chExt cx="677333" cy="52917"/>
          </a:xfrm>
        </p:grpSpPr>
        <p:sp>
          <p:nvSpPr>
            <p:cNvPr name="Freeform 10" id="10"/>
            <p:cNvSpPr/>
            <p:nvPr/>
          </p:nvSpPr>
          <p:spPr>
            <a:xfrm flipH="false" flipV="false" rot="0">
              <a:off x="0" y="0"/>
              <a:ext cx="677333" cy="52917"/>
            </a:xfrm>
            <a:custGeom>
              <a:avLst/>
              <a:gdLst/>
              <a:ahLst/>
              <a:cxnLst/>
              <a:rect r="r" b="b" t="t" l="l"/>
              <a:pathLst>
                <a:path h="52917" w="677333">
                  <a:moveTo>
                    <a:pt x="0" y="0"/>
                  </a:moveTo>
                  <a:lnTo>
                    <a:pt x="677333" y="0"/>
                  </a:lnTo>
                  <a:lnTo>
                    <a:pt x="677333"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677333" cy="1100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2132011" y="1126732"/>
            <a:ext cx="4440239" cy="0"/>
          </a:xfrm>
          <a:prstGeom prst="line">
            <a:avLst/>
          </a:prstGeom>
          <a:ln cap="flat" w="9525">
            <a:solidFill>
              <a:srgbClr val="F5F5F5"/>
            </a:solidFill>
            <a:prstDash val="solid"/>
            <a:headEnd type="none" len="sm" w="sm"/>
            <a:tailEnd type="none" len="sm" w="sm"/>
          </a:ln>
        </p:spPr>
      </p:sp>
      <p:grpSp>
        <p:nvGrpSpPr>
          <p:cNvPr name="Group 14" id="14"/>
          <p:cNvGrpSpPr/>
          <p:nvPr/>
        </p:nvGrpSpPr>
        <p:grpSpPr>
          <a:xfrm rot="0">
            <a:off x="0" y="8319104"/>
            <a:ext cx="7600950" cy="201999"/>
            <a:chOff x="0" y="0"/>
            <a:chExt cx="2001896" cy="53201"/>
          </a:xfrm>
        </p:grpSpPr>
        <p:sp>
          <p:nvSpPr>
            <p:cNvPr name="Freeform 15" id="15"/>
            <p:cNvSpPr/>
            <p:nvPr/>
          </p:nvSpPr>
          <p:spPr>
            <a:xfrm flipH="false" flipV="false" rot="0">
              <a:off x="0" y="0"/>
              <a:ext cx="2001896" cy="53201"/>
            </a:xfrm>
            <a:custGeom>
              <a:avLst/>
              <a:gdLst/>
              <a:ahLst/>
              <a:cxnLst/>
              <a:rect r="r" b="b" t="t" l="l"/>
              <a:pathLst>
                <a:path h="53201" w="2001896">
                  <a:moveTo>
                    <a:pt x="0" y="0"/>
                  </a:moveTo>
                  <a:lnTo>
                    <a:pt x="2001896" y="0"/>
                  </a:lnTo>
                  <a:lnTo>
                    <a:pt x="2001896" y="53201"/>
                  </a:lnTo>
                  <a:lnTo>
                    <a:pt x="0" y="53201"/>
                  </a:lnTo>
                  <a:close/>
                </a:path>
              </a:pathLst>
            </a:custGeom>
            <a:gradFill rotWithShape="true">
              <a:gsLst>
                <a:gs pos="0">
                  <a:srgbClr val="1897FF">
                    <a:alpha val="100000"/>
                  </a:srgbClr>
                </a:gs>
                <a:gs pos="100000">
                  <a:srgbClr val="1897FF">
                    <a:alpha val="0"/>
                  </a:srgbClr>
                </a:gs>
              </a:gsLst>
              <a:lin ang="0"/>
            </a:gradFill>
          </p:spPr>
        </p:sp>
        <p:sp>
          <p:nvSpPr>
            <p:cNvPr name="TextBox 16" id="16"/>
            <p:cNvSpPr txBox="true"/>
            <p:nvPr/>
          </p:nvSpPr>
          <p:spPr>
            <a:xfrm>
              <a:off x="0" y="-57150"/>
              <a:ext cx="2001896" cy="11035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600950" y="8263928"/>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259300" y="509377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20" id="20"/>
          <p:cNvSpPr txBox="true"/>
          <p:nvPr/>
        </p:nvSpPr>
        <p:spPr>
          <a:xfrm rot="0">
            <a:off x="2045970" y="634290"/>
            <a:ext cx="6069330" cy="474345"/>
          </a:xfrm>
          <a:prstGeom prst="rect">
            <a:avLst/>
          </a:prstGeom>
        </p:spPr>
        <p:txBody>
          <a:bodyPr anchor="t" rtlCol="false" tIns="0" lIns="0" bIns="0" rIns="0">
            <a:spAutoFit/>
          </a:bodyPr>
          <a:lstStyle/>
          <a:p>
            <a:pPr algn="l" marL="0" indent="0" lvl="0">
              <a:lnSpc>
                <a:spcPts val="3779"/>
              </a:lnSpc>
              <a:spcBef>
                <a:spcPct val="0"/>
              </a:spcBef>
            </a:pPr>
            <a:r>
              <a:rPr lang="en-US" b="true" sz="2699" spc="-67">
                <a:solidFill>
                  <a:srgbClr val="F5F5F5"/>
                </a:solidFill>
                <a:latin typeface="Times New Roman Bold"/>
                <a:ea typeface="Times New Roman Bold"/>
                <a:cs typeface="Times New Roman Bold"/>
                <a:sym typeface="Times New Roman Bold"/>
              </a:rPr>
              <a:t>M</a:t>
            </a:r>
            <a:r>
              <a:rPr lang="en-US" b="true" sz="2699" spc="-67" strike="noStrike" u="none">
                <a:solidFill>
                  <a:srgbClr val="F5F5F5"/>
                </a:solidFill>
                <a:latin typeface="Times New Roman Bold"/>
                <a:ea typeface="Times New Roman Bold"/>
                <a:cs typeface="Times New Roman Bold"/>
                <a:sym typeface="Times New Roman Bold"/>
              </a:rPr>
              <a:t>o</a:t>
            </a:r>
            <a:r>
              <a:rPr lang="en-US" b="true" sz="2699" spc="-67" strike="noStrike" u="none">
                <a:solidFill>
                  <a:srgbClr val="F5F5F5"/>
                </a:solidFill>
                <a:latin typeface="Times New Roman Bold"/>
                <a:ea typeface="Times New Roman Bold"/>
                <a:cs typeface="Times New Roman Bold"/>
                <a:sym typeface="Times New Roman Bold"/>
              </a:rPr>
              <a:t>t</a:t>
            </a:r>
            <a:r>
              <a:rPr lang="en-US" b="true" sz="2699" spc="-67" strike="noStrike" u="none">
                <a:solidFill>
                  <a:srgbClr val="F5F5F5"/>
                </a:solidFill>
                <a:latin typeface="Times New Roman Bold"/>
                <a:ea typeface="Times New Roman Bold"/>
                <a:cs typeface="Times New Roman Bold"/>
                <a:sym typeface="Times New Roman Bold"/>
              </a:rPr>
              <a:t>i</a:t>
            </a:r>
            <a:r>
              <a:rPr lang="en-US" b="true" sz="2699" spc="-67" strike="noStrike" u="none">
                <a:solidFill>
                  <a:srgbClr val="F5F5F5"/>
                </a:solidFill>
                <a:latin typeface="Times New Roman Bold"/>
                <a:ea typeface="Times New Roman Bold"/>
                <a:cs typeface="Times New Roman Bold"/>
                <a:sym typeface="Times New Roman Bold"/>
              </a:rPr>
              <a:t>v</a:t>
            </a:r>
            <a:r>
              <a:rPr lang="en-US" b="true" sz="2699" spc="-67" strike="noStrike" u="none">
                <a:solidFill>
                  <a:srgbClr val="F5F5F5"/>
                </a:solidFill>
                <a:latin typeface="Times New Roman Bold"/>
                <a:ea typeface="Times New Roman Bold"/>
                <a:cs typeface="Times New Roman Bold"/>
                <a:sym typeface="Times New Roman Bold"/>
              </a:rPr>
              <a:t>ation </a:t>
            </a:r>
            <a:r>
              <a:rPr lang="en-US" b="true" sz="2699" spc="-67" strike="noStrike" u="none">
                <a:solidFill>
                  <a:srgbClr val="F5F5F5"/>
                </a:solidFill>
                <a:latin typeface="Times New Roman Bold"/>
                <a:ea typeface="Times New Roman Bold"/>
                <a:cs typeface="Times New Roman Bold"/>
                <a:sym typeface="Times New Roman Bold"/>
              </a:rPr>
              <a:t>for </a:t>
            </a:r>
            <a:r>
              <a:rPr lang="en-US" b="true" sz="2699" spc="-67" strike="noStrike" u="none">
                <a:solidFill>
                  <a:srgbClr val="F5F5F5"/>
                </a:solidFill>
                <a:latin typeface="Times New Roman Bold"/>
                <a:ea typeface="Times New Roman Bold"/>
                <a:cs typeface="Times New Roman Bold"/>
                <a:sym typeface="Times New Roman Bold"/>
              </a:rPr>
              <a:t>QSDC</a:t>
            </a:r>
          </a:p>
        </p:txBody>
      </p:sp>
      <p:sp>
        <p:nvSpPr>
          <p:cNvPr name="TextBox 21" id="21"/>
          <p:cNvSpPr txBox="true"/>
          <p:nvPr/>
        </p:nvSpPr>
        <p:spPr>
          <a:xfrm rot="0">
            <a:off x="475044" y="1438711"/>
            <a:ext cx="8096369" cy="7120890"/>
          </a:xfrm>
          <a:prstGeom prst="rect">
            <a:avLst/>
          </a:prstGeom>
        </p:spPr>
        <p:txBody>
          <a:bodyPr anchor="t" rtlCol="false" tIns="0" lIns="0" bIns="0" rIns="0">
            <a:spAutoFit/>
          </a:bodyPr>
          <a:lstStyle/>
          <a:p>
            <a:pPr algn="l">
              <a:lnSpc>
                <a:spcPts val="3359"/>
              </a:lnSpc>
              <a:spcBef>
                <a:spcPct val="0"/>
              </a:spcBef>
            </a:pPr>
            <a:r>
              <a:rPr lang="en-US" sz="2399">
                <a:solidFill>
                  <a:srgbClr val="F5F5F5"/>
                </a:solidFill>
                <a:latin typeface="Times New Roman"/>
                <a:ea typeface="Times New Roman"/>
                <a:cs typeface="Times New Roman"/>
                <a:sym typeface="Times New Roman"/>
              </a:rPr>
              <a:t>Tr</a:t>
            </a:r>
            <a:r>
              <a:rPr lang="en-US" sz="2399">
                <a:solidFill>
                  <a:srgbClr val="F5F5F5"/>
                </a:solidFill>
                <a:latin typeface="Times New Roman"/>
                <a:ea typeface="Times New Roman"/>
                <a:cs typeface="Times New Roman"/>
                <a:sym typeface="Times New Roman"/>
              </a:rPr>
              <a:t>aditional QKD requires separate classical channels for message transmission after key establishment. QSDC eliminates this limitation by enabling direct quantum communication:</a:t>
            </a:r>
          </a:p>
          <a:p>
            <a:pPr algn="l" marL="518157" indent="-259078" lvl="1">
              <a:lnSpc>
                <a:spcPts val="3359"/>
              </a:lnSpc>
              <a:spcBef>
                <a:spcPct val="0"/>
              </a:spcBef>
              <a:buFont typeface="Arial"/>
              <a:buChar char="•"/>
            </a:pPr>
            <a:r>
              <a:rPr lang="en-US" sz="2399">
                <a:solidFill>
                  <a:srgbClr val="F5F5F5"/>
                </a:solidFill>
                <a:latin typeface="Times New Roman"/>
                <a:ea typeface="Times New Roman"/>
                <a:cs typeface="Times New Roman"/>
                <a:sym typeface="Times New Roman"/>
              </a:rPr>
              <a:t>Direct Message Transmission: Quantum channel serves as both secure medium and key distribution channel</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Unconditional Security:</a:t>
            </a:r>
            <a:r>
              <a:rPr lang="en-US" sz="2399">
                <a:solidFill>
                  <a:srgbClr val="F5F5F5"/>
                </a:solidFill>
                <a:latin typeface="Times New Roman"/>
                <a:ea typeface="Times New Roman"/>
                <a:cs typeface="Times New Roman"/>
                <a:sym typeface="Times New Roman"/>
              </a:rPr>
              <a:t> Information-theoretic security resistant to quantum computers and computational advances</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Reduced Key Storage: No long-term key storage requirements, eliminating side-channel vulnerabilities</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Practical Efficiency: By combining key distribution and message transmission in a single protocol, QSDC reduces the total number of quantum transmissions required.</a:t>
            </a:r>
          </a:p>
          <a:p>
            <a:pPr algn="l">
              <a:lnSpc>
                <a:spcPts val="3359"/>
              </a:lnSpc>
              <a:spcBef>
                <a:spcPct val="0"/>
              </a:spcBef>
            </a:pPr>
            <a:r>
              <a:rPr lang="en-US" sz="2399">
                <a:solidFill>
                  <a:srgbClr val="F5F5F5"/>
                </a:solidFill>
                <a:latin typeface="Times New Roman"/>
                <a:ea typeface="Times New Roman"/>
                <a:cs typeface="Times New Roman"/>
                <a:sym typeface="Times New Roman"/>
              </a:rPr>
              <a:t>The motivation for QSDC is particularly</a:t>
            </a:r>
            <a:r>
              <a:rPr lang="en-US" sz="2399">
                <a:solidFill>
                  <a:srgbClr val="F5F5F5"/>
                </a:solidFill>
                <a:latin typeface="Times New Roman"/>
                <a:ea typeface="Times New Roman"/>
                <a:cs typeface="Times New Roman"/>
                <a:sym typeface="Times New Roman"/>
              </a:rPr>
              <a:t> relevant in scenarios where secure communication must occur between parties without prior shared secrets, and where the communication bandwidth is limited or the infrastructure cost must be minimized.</a:t>
            </a:r>
          </a:p>
          <a:p>
            <a:pPr algn="l">
              <a:lnSpc>
                <a:spcPts val="33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930175" y="-100921"/>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07467"/>
            <a:ext cx="8115300" cy="5076835"/>
          </a:xfrm>
          <a:prstGeom prst="rect">
            <a:avLst/>
          </a:prstGeom>
        </p:spPr>
        <p:txBody>
          <a:bodyPr anchor="t" rtlCol="false" tIns="0" lIns="0" bIns="0" rIns="0">
            <a:spAutoFit/>
          </a:bodyPr>
          <a:lstStyle/>
          <a:p>
            <a:pPr algn="l">
              <a:lnSpc>
                <a:spcPts val="4875"/>
              </a:lnSpc>
            </a:pPr>
            <a:r>
              <a:rPr lang="en-US" sz="6500" spc="-227">
                <a:solidFill>
                  <a:srgbClr val="F5F5F5"/>
                </a:solidFill>
                <a:latin typeface="Times New Roman"/>
                <a:ea typeface="Times New Roman"/>
                <a:cs typeface="Times New Roman"/>
                <a:sym typeface="Times New Roman"/>
              </a:rPr>
              <a:t>QUANTUM</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SECURE</a:t>
            </a:r>
            <a:r>
              <a:rPr lang="en-US" sz="6500" spc="-227">
                <a:solidFill>
                  <a:srgbClr val="F5F5F5"/>
                </a:solidFill>
                <a:latin typeface="Times New Roman"/>
                <a:ea typeface="Times New Roman"/>
                <a:cs typeface="Times New Roman"/>
                <a:sym typeface="Times New Roman"/>
              </a:rPr>
              <a:t> DIRECT </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COMMUNICATION</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(QSDC)</a:t>
            </a:r>
          </a:p>
          <a:p>
            <a:pPr algn="l">
              <a:lnSpc>
                <a:spcPts val="4875"/>
              </a:lnSpc>
            </a:pP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44000" y="6114851"/>
            <a:ext cx="8115300" cy="3600450"/>
            <a:chOff x="0" y="0"/>
            <a:chExt cx="1257272" cy="557804"/>
          </a:xfrm>
        </p:grpSpPr>
        <p:sp>
          <p:nvSpPr>
            <p:cNvPr name="Freeform 8" id="8"/>
            <p:cNvSpPr/>
            <p:nvPr/>
          </p:nvSpPr>
          <p:spPr>
            <a:xfrm flipH="false" flipV="false" rot="0">
              <a:off x="0" y="0"/>
              <a:ext cx="1257272" cy="557804"/>
            </a:xfrm>
            <a:custGeom>
              <a:avLst/>
              <a:gdLst/>
              <a:ahLst/>
              <a:cxnLst/>
              <a:rect r="r" b="b" t="t" l="l"/>
              <a:pathLst>
                <a:path h="557804" w="1257272">
                  <a:moveTo>
                    <a:pt x="23850" y="0"/>
                  </a:moveTo>
                  <a:lnTo>
                    <a:pt x="1233422" y="0"/>
                  </a:lnTo>
                  <a:cubicBezTo>
                    <a:pt x="1246594" y="0"/>
                    <a:pt x="1257272" y="10678"/>
                    <a:pt x="1257272" y="23850"/>
                  </a:cubicBezTo>
                  <a:lnTo>
                    <a:pt x="1257272" y="533954"/>
                  </a:lnTo>
                  <a:cubicBezTo>
                    <a:pt x="1257272" y="540280"/>
                    <a:pt x="1254760" y="546346"/>
                    <a:pt x="1250287" y="550819"/>
                  </a:cubicBezTo>
                  <a:cubicBezTo>
                    <a:pt x="1245814" y="555291"/>
                    <a:pt x="1239748" y="557804"/>
                    <a:pt x="1233422" y="557804"/>
                  </a:cubicBezTo>
                  <a:lnTo>
                    <a:pt x="23850" y="557804"/>
                  </a:lnTo>
                  <a:cubicBezTo>
                    <a:pt x="17524" y="557804"/>
                    <a:pt x="11458" y="555291"/>
                    <a:pt x="6985" y="550819"/>
                  </a:cubicBezTo>
                  <a:cubicBezTo>
                    <a:pt x="2513" y="546346"/>
                    <a:pt x="0" y="540280"/>
                    <a:pt x="0" y="533954"/>
                  </a:cubicBezTo>
                  <a:lnTo>
                    <a:pt x="0" y="23850"/>
                  </a:lnTo>
                  <a:cubicBezTo>
                    <a:pt x="0" y="17524"/>
                    <a:pt x="2513" y="11458"/>
                    <a:pt x="6985" y="6985"/>
                  </a:cubicBezTo>
                  <a:cubicBezTo>
                    <a:pt x="11458" y="2513"/>
                    <a:pt x="17524" y="0"/>
                    <a:pt x="23850" y="0"/>
                  </a:cubicBezTo>
                  <a:close/>
                </a:path>
              </a:pathLst>
            </a:custGeom>
            <a:blipFill>
              <a:blip r:embed="rId4"/>
              <a:stretch>
                <a:fillRect l="0" t="-25200" r="0" b="-25200"/>
              </a:stretch>
            </a:blipFill>
          </p:spPr>
        </p:sp>
      </p:grpSp>
      <p:grpSp>
        <p:nvGrpSpPr>
          <p:cNvPr name="Group 9" id="9"/>
          <p:cNvGrpSpPr/>
          <p:nvPr/>
        </p:nvGrpSpPr>
        <p:grpSpPr>
          <a:xfrm rot="-10800000">
            <a:off x="14687550" y="5608121"/>
            <a:ext cx="2571750" cy="200918"/>
            <a:chOff x="0" y="0"/>
            <a:chExt cx="677333" cy="52917"/>
          </a:xfrm>
        </p:grpSpPr>
        <p:sp>
          <p:nvSpPr>
            <p:cNvPr name="Freeform 10" id="10"/>
            <p:cNvSpPr/>
            <p:nvPr/>
          </p:nvSpPr>
          <p:spPr>
            <a:xfrm flipH="false" flipV="false" rot="0">
              <a:off x="0" y="0"/>
              <a:ext cx="677333" cy="52917"/>
            </a:xfrm>
            <a:custGeom>
              <a:avLst/>
              <a:gdLst/>
              <a:ahLst/>
              <a:cxnLst/>
              <a:rect r="r" b="b" t="t" l="l"/>
              <a:pathLst>
                <a:path h="52917" w="677333">
                  <a:moveTo>
                    <a:pt x="0" y="0"/>
                  </a:moveTo>
                  <a:lnTo>
                    <a:pt x="677333" y="0"/>
                  </a:lnTo>
                  <a:lnTo>
                    <a:pt x="677333"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677333" cy="1100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2132011" y="1126732"/>
            <a:ext cx="4440239" cy="0"/>
          </a:xfrm>
          <a:prstGeom prst="line">
            <a:avLst/>
          </a:prstGeom>
          <a:ln cap="flat" w="9525">
            <a:solidFill>
              <a:srgbClr val="F5F5F5"/>
            </a:solidFill>
            <a:prstDash val="solid"/>
            <a:headEnd type="none" len="sm" w="sm"/>
            <a:tailEnd type="none" len="sm" w="sm"/>
          </a:ln>
        </p:spPr>
      </p:sp>
      <p:grpSp>
        <p:nvGrpSpPr>
          <p:cNvPr name="Group 14" id="14"/>
          <p:cNvGrpSpPr/>
          <p:nvPr/>
        </p:nvGrpSpPr>
        <p:grpSpPr>
          <a:xfrm rot="0">
            <a:off x="0" y="8319104"/>
            <a:ext cx="7600950" cy="201999"/>
            <a:chOff x="0" y="0"/>
            <a:chExt cx="2001896" cy="53201"/>
          </a:xfrm>
        </p:grpSpPr>
        <p:sp>
          <p:nvSpPr>
            <p:cNvPr name="Freeform 15" id="15"/>
            <p:cNvSpPr/>
            <p:nvPr/>
          </p:nvSpPr>
          <p:spPr>
            <a:xfrm flipH="false" flipV="false" rot="0">
              <a:off x="0" y="0"/>
              <a:ext cx="2001896" cy="53201"/>
            </a:xfrm>
            <a:custGeom>
              <a:avLst/>
              <a:gdLst/>
              <a:ahLst/>
              <a:cxnLst/>
              <a:rect r="r" b="b" t="t" l="l"/>
              <a:pathLst>
                <a:path h="53201" w="2001896">
                  <a:moveTo>
                    <a:pt x="0" y="0"/>
                  </a:moveTo>
                  <a:lnTo>
                    <a:pt x="2001896" y="0"/>
                  </a:lnTo>
                  <a:lnTo>
                    <a:pt x="2001896" y="53201"/>
                  </a:lnTo>
                  <a:lnTo>
                    <a:pt x="0" y="53201"/>
                  </a:lnTo>
                  <a:close/>
                </a:path>
              </a:pathLst>
            </a:custGeom>
            <a:gradFill rotWithShape="true">
              <a:gsLst>
                <a:gs pos="0">
                  <a:srgbClr val="1897FF">
                    <a:alpha val="100000"/>
                  </a:srgbClr>
                </a:gs>
                <a:gs pos="100000">
                  <a:srgbClr val="1897FF">
                    <a:alpha val="0"/>
                  </a:srgbClr>
                </a:gs>
              </a:gsLst>
              <a:lin ang="0"/>
            </a:gradFill>
          </p:spPr>
        </p:sp>
        <p:sp>
          <p:nvSpPr>
            <p:cNvPr name="TextBox 16" id="16"/>
            <p:cNvSpPr txBox="true"/>
            <p:nvPr/>
          </p:nvSpPr>
          <p:spPr>
            <a:xfrm>
              <a:off x="0" y="-57150"/>
              <a:ext cx="2001896" cy="11035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600950" y="8263928"/>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259300" y="509377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20" id="20"/>
          <p:cNvSpPr txBox="true"/>
          <p:nvPr/>
        </p:nvSpPr>
        <p:spPr>
          <a:xfrm rot="0">
            <a:off x="2045970" y="624765"/>
            <a:ext cx="6069330"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Add</a:t>
            </a:r>
            <a:r>
              <a:rPr lang="en-US" b="true" sz="2899" spc="-72" strike="noStrike" u="none">
                <a:solidFill>
                  <a:srgbClr val="F5F5F5"/>
                </a:solidFill>
                <a:latin typeface="Times New Roman Bold"/>
                <a:ea typeface="Times New Roman Bold"/>
                <a:cs typeface="Times New Roman Bold"/>
                <a:sym typeface="Times New Roman Bold"/>
              </a:rPr>
              <a:t>itional Advantages</a:t>
            </a:r>
          </a:p>
        </p:txBody>
      </p:sp>
      <p:sp>
        <p:nvSpPr>
          <p:cNvPr name="TextBox 21" id="21"/>
          <p:cNvSpPr txBox="true"/>
          <p:nvPr/>
        </p:nvSpPr>
        <p:spPr>
          <a:xfrm rot="0">
            <a:off x="475044" y="1438711"/>
            <a:ext cx="8096369" cy="670179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Forw</a:t>
            </a:r>
            <a:r>
              <a:rPr lang="en-US" sz="2399">
                <a:solidFill>
                  <a:srgbClr val="F5F5F5"/>
                </a:solidFill>
                <a:latin typeface="Times New Roman"/>
                <a:ea typeface="Times New Roman"/>
                <a:cs typeface="Times New Roman"/>
                <a:sym typeface="Times New Roman"/>
              </a:rPr>
              <a:t>ard Secrecy: Even if an attacker gains access to all classical post-quantum computation, the messages transmitted through QSDC remain secure since no classical key</a:t>
            </a:r>
            <a:r>
              <a:rPr lang="en-US" sz="2399">
                <a:solidFill>
                  <a:srgbClr val="F5F5F5"/>
                </a:solidFill>
                <a:latin typeface="Times New Roman"/>
                <a:ea typeface="Times New Roman"/>
                <a:cs typeface="Times New Roman"/>
                <a:sym typeface="Times New Roman"/>
              </a:rPr>
              <a:t> material is stored that could be compromised later.</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Single-Use Qubits: Unlike QKD where key bits must be accumulated over time, QSDC qubits encode single-use information, eliminating the need for key inventory management.</a:t>
            </a:r>
          </a:p>
          <a:p>
            <a:pPr algn="l" marL="518157" indent="-259078" lvl="1">
              <a:lnSpc>
                <a:spcPts val="3359"/>
              </a:lnSpc>
              <a:spcBef>
                <a:spcPct val="0"/>
              </a:spcBef>
              <a:buFont typeface="Arial"/>
              <a:buChar char="•"/>
            </a:pPr>
            <a:r>
              <a:rPr lang="en-US" sz="2399">
                <a:solidFill>
                  <a:srgbClr val="F5F5F5"/>
                </a:solidFill>
                <a:latin typeface="Times New Roman"/>
                <a:ea typeface="Times New Roman"/>
                <a:cs typeface="Times New Roman"/>
                <a:sym typeface="Times New Roman"/>
              </a:rPr>
              <a:t>Lower Error Tolerance Requirements: QSDC protocols can tolerate slightly higher quantum bit error rates compared to QKD before eavesdropping is susp</a:t>
            </a:r>
            <a:r>
              <a:rPr lang="en-US" sz="2399">
                <a:solidFill>
                  <a:srgbClr val="F5F5F5"/>
                </a:solidFill>
                <a:latin typeface="Times New Roman"/>
                <a:ea typeface="Times New Roman"/>
                <a:cs typeface="Times New Roman"/>
                <a:sym typeface="Times New Roman"/>
              </a:rPr>
              <a:t>ected, since some redundancy is inherent in the protocol design.</a:t>
            </a:r>
          </a:p>
          <a:p>
            <a:pPr algn="l" marL="518157" indent="-259078" lvl="1">
              <a:lnSpc>
                <a:spcPts val="3359"/>
              </a:lnSpc>
              <a:spcBef>
                <a:spcPct val="0"/>
              </a:spcBef>
              <a:buFont typeface="Arial"/>
              <a:buChar char="•"/>
            </a:pPr>
            <a:r>
              <a:rPr lang="en-US" sz="2399">
                <a:solidFill>
                  <a:srgbClr val="F5F5F5"/>
                </a:solidFill>
                <a:latin typeface="Times New Roman"/>
                <a:ea typeface="Times New Roman"/>
                <a:cs typeface="Times New Roman"/>
                <a:sym typeface="Times New Roman"/>
              </a:rPr>
              <a:t>Resistance to Trojan-Horse Attacks: The direct encoding mechanism makes QSDC protocols more resistant to certain Trojan-horse style attacks compared to conventional QKD.</a:t>
            </a:r>
          </a:p>
          <a:p>
            <a:pPr algn="l">
              <a:lnSpc>
                <a:spcPts val="335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329184"/>
            <a:ext cx="10216141" cy="1533525"/>
          </a:xfrm>
          <a:prstGeom prst="rect">
            <a:avLst/>
          </a:prstGeom>
        </p:spPr>
        <p:txBody>
          <a:bodyPr anchor="t" rtlCol="false" tIns="0" lIns="0" bIns="0" rIns="0">
            <a:spAutoFit/>
          </a:bodyPr>
          <a:lstStyle/>
          <a:p>
            <a:pPr algn="l">
              <a:lnSpc>
                <a:spcPts val="3750"/>
              </a:lnSpc>
            </a:pPr>
            <a:r>
              <a:rPr lang="en-US" sz="5000" spc="-175">
                <a:solidFill>
                  <a:srgbClr val="F5F5F5"/>
                </a:solidFill>
                <a:latin typeface="Times New Roman"/>
                <a:ea typeface="Times New Roman"/>
                <a:cs typeface="Times New Roman"/>
                <a:sym typeface="Times New Roman"/>
              </a:rPr>
              <a:t>WHY </a:t>
            </a:r>
          </a:p>
          <a:p>
            <a:pPr algn="l">
              <a:lnSpc>
                <a:spcPts val="3750"/>
              </a:lnSpc>
            </a:pPr>
            <a:r>
              <a:rPr lang="en-US" sz="5000" spc="-175">
                <a:solidFill>
                  <a:srgbClr val="F5F5F5"/>
                </a:solidFill>
                <a:latin typeface="Times New Roman"/>
                <a:ea typeface="Times New Roman"/>
                <a:cs typeface="Times New Roman"/>
                <a:sym typeface="Times New Roman"/>
              </a:rPr>
              <a:t>           QUANTUM </a:t>
            </a:r>
          </a:p>
          <a:p>
            <a:pPr algn="l">
              <a:lnSpc>
                <a:spcPts val="3750"/>
              </a:lnSpc>
            </a:pPr>
            <a:r>
              <a:rPr lang="en-US" sz="5000" spc="-175">
                <a:solidFill>
                  <a:srgbClr val="F5F5F5"/>
                </a:solidFill>
                <a:latin typeface="Times New Roman"/>
                <a:ea typeface="Times New Roman"/>
                <a:cs typeface="Times New Roman"/>
                <a:sym typeface="Times New Roman"/>
              </a:rPr>
              <a:t>                           COMMUNICATION</a:t>
            </a:r>
          </a:p>
        </p:txBody>
      </p:sp>
      <p:sp>
        <p:nvSpPr>
          <p:cNvPr name="Freeform 3" id="3"/>
          <p:cNvSpPr/>
          <p:nvPr/>
        </p:nvSpPr>
        <p:spPr>
          <a:xfrm flipH="false" flipV="false" rot="0">
            <a:off x="1028700"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973175" y="-100921"/>
            <a:ext cx="4423566" cy="10499159"/>
            <a:chOff x="0" y="0"/>
            <a:chExt cx="1165055" cy="2765211"/>
          </a:xfrm>
        </p:grpSpPr>
        <p:sp>
          <p:nvSpPr>
            <p:cNvPr name="Freeform 5" id="5"/>
            <p:cNvSpPr/>
            <p:nvPr/>
          </p:nvSpPr>
          <p:spPr>
            <a:xfrm flipH="false" flipV="false" rot="0">
              <a:off x="0" y="0"/>
              <a:ext cx="1165055" cy="2765210"/>
            </a:xfrm>
            <a:custGeom>
              <a:avLst/>
              <a:gdLst/>
              <a:ahLst/>
              <a:cxnLst/>
              <a:rect r="r" b="b" t="t" l="l"/>
              <a:pathLst>
                <a:path h="2765210" w="1165055">
                  <a:moveTo>
                    <a:pt x="0" y="0"/>
                  </a:moveTo>
                  <a:lnTo>
                    <a:pt x="1165055" y="0"/>
                  </a:lnTo>
                  <a:lnTo>
                    <a:pt x="1165055" y="2765210"/>
                  </a:lnTo>
                  <a:lnTo>
                    <a:pt x="0" y="2765210"/>
                  </a:lnTo>
                  <a:close/>
                </a:path>
              </a:pathLst>
            </a:custGeom>
            <a:solidFill>
              <a:srgbClr val="000D19"/>
            </a:solidFill>
            <a:ln w="9525" cap="sq">
              <a:solidFill>
                <a:srgbClr val="F5F5F5"/>
              </a:solidFill>
              <a:prstDash val="solid"/>
              <a:miter/>
            </a:ln>
          </p:spPr>
        </p:sp>
        <p:sp>
          <p:nvSpPr>
            <p:cNvPr name="TextBox 6" id="6"/>
            <p:cNvSpPr txBox="true"/>
            <p:nvPr/>
          </p:nvSpPr>
          <p:spPr>
            <a:xfrm>
              <a:off x="0" y="-57150"/>
              <a:ext cx="1165055" cy="282236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0778478" y="7092303"/>
            <a:ext cx="3103269" cy="1228725"/>
            <a:chOff x="0" y="0"/>
            <a:chExt cx="817322" cy="323615"/>
          </a:xfrm>
        </p:grpSpPr>
        <p:sp>
          <p:nvSpPr>
            <p:cNvPr name="Freeform 8" id="8"/>
            <p:cNvSpPr/>
            <p:nvPr/>
          </p:nvSpPr>
          <p:spPr>
            <a:xfrm flipH="false" flipV="false" rot="0">
              <a:off x="0" y="0"/>
              <a:ext cx="817322" cy="323615"/>
            </a:xfrm>
            <a:custGeom>
              <a:avLst/>
              <a:gdLst/>
              <a:ahLst/>
              <a:cxnLst/>
              <a:rect r="r" b="b" t="t" l="l"/>
              <a:pathLst>
                <a:path h="323615" w="817322">
                  <a:moveTo>
                    <a:pt x="0" y="0"/>
                  </a:moveTo>
                  <a:lnTo>
                    <a:pt x="817322" y="0"/>
                  </a:lnTo>
                  <a:lnTo>
                    <a:pt x="817322" y="323615"/>
                  </a:lnTo>
                  <a:lnTo>
                    <a:pt x="0" y="323615"/>
                  </a:lnTo>
                  <a:close/>
                </a:path>
              </a:pathLst>
            </a:custGeom>
            <a:gradFill rotWithShape="true">
              <a:gsLst>
                <a:gs pos="0">
                  <a:srgbClr val="1897FF">
                    <a:alpha val="100000"/>
                  </a:srgbClr>
                </a:gs>
                <a:gs pos="100000">
                  <a:srgbClr val="1897FF">
                    <a:alpha val="0"/>
                  </a:srgbClr>
                </a:gs>
              </a:gsLst>
              <a:lin ang="0"/>
            </a:gradFill>
          </p:spPr>
        </p:sp>
        <p:sp>
          <p:nvSpPr>
            <p:cNvPr name="TextBox 9" id="9"/>
            <p:cNvSpPr txBox="true"/>
            <p:nvPr/>
          </p:nvSpPr>
          <p:spPr>
            <a:xfrm>
              <a:off x="0" y="-57150"/>
              <a:ext cx="817322" cy="3807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687050" y="1028700"/>
            <a:ext cx="6572250" cy="5143500"/>
            <a:chOff x="0" y="0"/>
            <a:chExt cx="1018214" cy="796863"/>
          </a:xfrm>
        </p:grpSpPr>
        <p:sp>
          <p:nvSpPr>
            <p:cNvPr name="Freeform 11" id="11"/>
            <p:cNvSpPr/>
            <p:nvPr/>
          </p:nvSpPr>
          <p:spPr>
            <a:xfrm flipH="false" flipV="false" rot="0">
              <a:off x="0" y="0"/>
              <a:ext cx="1018214" cy="796863"/>
            </a:xfrm>
            <a:custGeom>
              <a:avLst/>
              <a:gdLst/>
              <a:ahLst/>
              <a:cxnLst/>
              <a:rect r="r" b="b" t="t" l="l"/>
              <a:pathLst>
                <a:path h="796863" w="1018214">
                  <a:moveTo>
                    <a:pt x="29449" y="0"/>
                  </a:moveTo>
                  <a:lnTo>
                    <a:pt x="988764" y="0"/>
                  </a:lnTo>
                  <a:cubicBezTo>
                    <a:pt x="996575" y="0"/>
                    <a:pt x="1004065" y="3103"/>
                    <a:pt x="1009588" y="8625"/>
                  </a:cubicBezTo>
                  <a:cubicBezTo>
                    <a:pt x="1015111" y="14148"/>
                    <a:pt x="1018214" y="21639"/>
                    <a:pt x="1018214" y="29449"/>
                  </a:cubicBezTo>
                  <a:lnTo>
                    <a:pt x="1018214" y="767413"/>
                  </a:lnTo>
                  <a:cubicBezTo>
                    <a:pt x="1018214" y="783678"/>
                    <a:pt x="1005029" y="796863"/>
                    <a:pt x="988764" y="796863"/>
                  </a:cubicBezTo>
                  <a:lnTo>
                    <a:pt x="29449" y="796863"/>
                  </a:lnTo>
                  <a:cubicBezTo>
                    <a:pt x="21639" y="796863"/>
                    <a:pt x="14148" y="793760"/>
                    <a:pt x="8625" y="788237"/>
                  </a:cubicBezTo>
                  <a:cubicBezTo>
                    <a:pt x="3103" y="782714"/>
                    <a:pt x="0" y="775224"/>
                    <a:pt x="0" y="767413"/>
                  </a:cubicBezTo>
                  <a:lnTo>
                    <a:pt x="0" y="29449"/>
                  </a:lnTo>
                  <a:cubicBezTo>
                    <a:pt x="0" y="13185"/>
                    <a:pt x="13185" y="0"/>
                    <a:pt x="29449" y="0"/>
                  </a:cubicBezTo>
                  <a:close/>
                </a:path>
              </a:pathLst>
            </a:custGeom>
            <a:blipFill>
              <a:blip r:embed="rId4"/>
              <a:stretch>
                <a:fillRect l="-19565" t="0" r="-19565" b="0"/>
              </a:stretch>
            </a:blipFill>
          </p:spPr>
        </p:sp>
      </p:grpSp>
      <p:grpSp>
        <p:nvGrpSpPr>
          <p:cNvPr name="Group 12" id="12"/>
          <p:cNvGrpSpPr/>
          <p:nvPr/>
        </p:nvGrpSpPr>
        <p:grpSpPr>
          <a:xfrm rot="0">
            <a:off x="1028700" y="1028700"/>
            <a:ext cx="1789890" cy="200918"/>
            <a:chOff x="0" y="0"/>
            <a:chExt cx="471411" cy="52917"/>
          </a:xfrm>
        </p:grpSpPr>
        <p:sp>
          <p:nvSpPr>
            <p:cNvPr name="Freeform 13" id="13"/>
            <p:cNvSpPr/>
            <p:nvPr/>
          </p:nvSpPr>
          <p:spPr>
            <a:xfrm flipH="false" flipV="false" rot="0">
              <a:off x="0" y="0"/>
              <a:ext cx="471411" cy="52917"/>
            </a:xfrm>
            <a:custGeom>
              <a:avLst/>
              <a:gdLst/>
              <a:ahLst/>
              <a:cxnLst/>
              <a:rect r="r" b="b" t="t" l="l"/>
              <a:pathLst>
                <a:path h="52917" w="471411">
                  <a:moveTo>
                    <a:pt x="0" y="0"/>
                  </a:moveTo>
                  <a:lnTo>
                    <a:pt x="471411" y="0"/>
                  </a:lnTo>
                  <a:lnTo>
                    <a:pt x="471411"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4" id="14"/>
            <p:cNvSpPr txBox="true"/>
            <p:nvPr/>
          </p:nvSpPr>
          <p:spPr>
            <a:xfrm>
              <a:off x="0" y="-57150"/>
              <a:ext cx="471411" cy="1100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6744950" y="87439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028700" y="3846872"/>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true" rot="0">
            <a:off x="1028700" y="6172200"/>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360512" y="8906020"/>
            <a:ext cx="2916155" cy="325755"/>
          </a:xfrm>
          <a:prstGeom prst="rect">
            <a:avLst/>
          </a:prstGeom>
        </p:spPr>
        <p:txBody>
          <a:bodyPr anchor="t" rtlCol="false" tIns="0" lIns="0" bIns="0" rIns="0">
            <a:spAutoFit/>
          </a:bodyPr>
          <a:lstStyle/>
          <a:p>
            <a:pPr algn="l">
              <a:lnSpc>
                <a:spcPts val="2520"/>
              </a:lnSpc>
              <a:spcBef>
                <a:spcPct val="0"/>
              </a:spcBef>
            </a:pPr>
            <a:r>
              <a:rPr lang="en-US" sz="1800" spc="-45">
                <a:solidFill>
                  <a:srgbClr val="F5F5F5"/>
                </a:solidFill>
                <a:latin typeface="Times New Roman"/>
                <a:ea typeface="Times New Roman"/>
                <a:cs typeface="Times New Roman"/>
                <a:sym typeface="Times New Roman"/>
              </a:rPr>
              <a:t>Salford &amp; Co.</a:t>
            </a:r>
          </a:p>
        </p:txBody>
      </p:sp>
      <p:sp>
        <p:nvSpPr>
          <p:cNvPr name="TextBox 19" id="19"/>
          <p:cNvSpPr txBox="true"/>
          <p:nvPr/>
        </p:nvSpPr>
        <p:spPr>
          <a:xfrm rot="0">
            <a:off x="1293510" y="3524250"/>
            <a:ext cx="9159873" cy="3902011"/>
          </a:xfrm>
          <a:prstGeom prst="rect">
            <a:avLst/>
          </a:prstGeom>
        </p:spPr>
        <p:txBody>
          <a:bodyPr anchor="t" rtlCol="false" tIns="0" lIns="0" bIns="0" rIns="0">
            <a:spAutoFit/>
          </a:bodyPr>
          <a:lstStyle/>
          <a:p>
            <a:pPr algn="l" marL="450155" indent="-225077" lvl="1">
              <a:lnSpc>
                <a:spcPts val="3127"/>
              </a:lnSpc>
              <a:buFont typeface="Arial"/>
              <a:buChar char="•"/>
            </a:pPr>
            <a:r>
              <a:rPr lang="en-US" sz="2085" spc="104">
                <a:solidFill>
                  <a:srgbClr val="F5F5F5"/>
                </a:solidFill>
                <a:latin typeface="Times New Roman"/>
                <a:ea typeface="Times New Roman"/>
                <a:cs typeface="Times New Roman"/>
                <a:sym typeface="Times New Roman"/>
              </a:rPr>
              <a:t>Classical cryptographic systems rely on computational hardness assumptions</a:t>
            </a:r>
          </a:p>
          <a:p>
            <a:pPr algn="l" marL="450155" indent="-225077" lvl="1">
              <a:lnSpc>
                <a:spcPts val="3127"/>
              </a:lnSpc>
              <a:buFont typeface="Arial"/>
              <a:buChar char="•"/>
            </a:pPr>
            <a:r>
              <a:rPr lang="en-US" sz="2085" spc="104">
                <a:solidFill>
                  <a:srgbClr val="F5F5F5"/>
                </a:solidFill>
                <a:latin typeface="Times New Roman"/>
                <a:ea typeface="Times New Roman"/>
                <a:cs typeface="Times New Roman"/>
                <a:sym typeface="Times New Roman"/>
              </a:rPr>
              <a:t>Quantum computers threaten widely deployed schemes (RSA, ECC, DH)</a:t>
            </a:r>
          </a:p>
          <a:p>
            <a:pPr algn="l" marL="450155" indent="-225077" lvl="1">
              <a:lnSpc>
                <a:spcPts val="3127"/>
              </a:lnSpc>
              <a:buFont typeface="Arial"/>
              <a:buChar char="•"/>
            </a:pPr>
            <a:r>
              <a:rPr lang="en-US" sz="2085" spc="104">
                <a:solidFill>
                  <a:srgbClr val="F5F5F5"/>
                </a:solidFill>
                <a:latin typeface="Times New Roman"/>
                <a:ea typeface="Times New Roman"/>
                <a:cs typeface="Times New Roman"/>
                <a:sym typeface="Times New Roman"/>
              </a:rPr>
              <a:t>Quantum Communication offers information-theoretic security</a:t>
            </a:r>
          </a:p>
          <a:p>
            <a:pPr algn="l" marL="450155" indent="-225077" lvl="1">
              <a:lnSpc>
                <a:spcPts val="3127"/>
              </a:lnSpc>
              <a:buFont typeface="Arial"/>
              <a:buChar char="•"/>
            </a:pPr>
            <a:r>
              <a:rPr lang="en-US" sz="2085" spc="104">
                <a:solidFill>
                  <a:srgbClr val="F5F5F5"/>
                </a:solidFill>
                <a:latin typeface="Times New Roman"/>
                <a:ea typeface="Times New Roman"/>
                <a:cs typeface="Times New Roman"/>
                <a:sym typeface="Times New Roman"/>
              </a:rPr>
              <a:t>Security is guaranteed by fundamental laws of quantum mechanics, not assumptions</a:t>
            </a:r>
          </a:p>
          <a:p>
            <a:pPr algn="l">
              <a:lnSpc>
                <a:spcPts val="3127"/>
              </a:lnSpc>
            </a:pPr>
          </a:p>
          <a:p>
            <a:pPr algn="l">
              <a:lnSpc>
                <a:spcPts val="3127"/>
              </a:lnSpc>
            </a:pPr>
            <a:r>
              <a:rPr lang="en-US" sz="2085" spc="104">
                <a:solidFill>
                  <a:srgbClr val="F5F5F5"/>
                </a:solidFill>
                <a:latin typeface="Times New Roman"/>
                <a:ea typeface="Times New Roman"/>
                <a:cs typeface="Times New Roman"/>
                <a:sym typeface="Times New Roman"/>
              </a:rPr>
              <a:t>This represents a paradigm shift from computational security to physical security.</a:t>
            </a:r>
          </a:p>
          <a:p>
            <a:pPr algn="l">
              <a:lnSpc>
                <a:spcPts val="3127"/>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930175" y="-100921"/>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07467"/>
            <a:ext cx="8115300" cy="5076835"/>
          </a:xfrm>
          <a:prstGeom prst="rect">
            <a:avLst/>
          </a:prstGeom>
        </p:spPr>
        <p:txBody>
          <a:bodyPr anchor="t" rtlCol="false" tIns="0" lIns="0" bIns="0" rIns="0">
            <a:spAutoFit/>
          </a:bodyPr>
          <a:lstStyle/>
          <a:p>
            <a:pPr algn="l">
              <a:lnSpc>
                <a:spcPts val="4875"/>
              </a:lnSpc>
            </a:pPr>
            <a:r>
              <a:rPr lang="en-US" sz="6500" spc="-227">
                <a:solidFill>
                  <a:srgbClr val="F5F5F5"/>
                </a:solidFill>
                <a:latin typeface="Times New Roman"/>
                <a:ea typeface="Times New Roman"/>
                <a:cs typeface="Times New Roman"/>
                <a:sym typeface="Times New Roman"/>
              </a:rPr>
              <a:t>QUANTUM</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SECURE</a:t>
            </a:r>
            <a:r>
              <a:rPr lang="en-US" sz="6500" spc="-227">
                <a:solidFill>
                  <a:srgbClr val="F5F5F5"/>
                </a:solidFill>
                <a:latin typeface="Times New Roman"/>
                <a:ea typeface="Times New Roman"/>
                <a:cs typeface="Times New Roman"/>
                <a:sym typeface="Times New Roman"/>
              </a:rPr>
              <a:t> DIRECT </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COMMUNICATION</a:t>
            </a:r>
          </a:p>
          <a:p>
            <a:pPr algn="l">
              <a:lnSpc>
                <a:spcPts val="4875"/>
              </a:lnSpc>
            </a:pPr>
          </a:p>
          <a:p>
            <a:pPr algn="l">
              <a:lnSpc>
                <a:spcPts val="4875"/>
              </a:lnSpc>
            </a:pPr>
            <a:r>
              <a:rPr lang="en-US" sz="6500" spc="-227">
                <a:solidFill>
                  <a:srgbClr val="F5F5F5"/>
                </a:solidFill>
                <a:latin typeface="Times New Roman"/>
                <a:ea typeface="Times New Roman"/>
                <a:cs typeface="Times New Roman"/>
                <a:sym typeface="Times New Roman"/>
              </a:rPr>
              <a:t>(QSDC)</a:t>
            </a:r>
          </a:p>
          <a:p>
            <a:pPr algn="l">
              <a:lnSpc>
                <a:spcPts val="4875"/>
              </a:lnSpc>
            </a:pP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144000" y="6114851"/>
            <a:ext cx="8115300" cy="3600450"/>
            <a:chOff x="0" y="0"/>
            <a:chExt cx="1257272" cy="557804"/>
          </a:xfrm>
        </p:grpSpPr>
        <p:sp>
          <p:nvSpPr>
            <p:cNvPr name="Freeform 8" id="8"/>
            <p:cNvSpPr/>
            <p:nvPr/>
          </p:nvSpPr>
          <p:spPr>
            <a:xfrm flipH="false" flipV="false" rot="0">
              <a:off x="0" y="0"/>
              <a:ext cx="1257272" cy="557804"/>
            </a:xfrm>
            <a:custGeom>
              <a:avLst/>
              <a:gdLst/>
              <a:ahLst/>
              <a:cxnLst/>
              <a:rect r="r" b="b" t="t" l="l"/>
              <a:pathLst>
                <a:path h="557804" w="1257272">
                  <a:moveTo>
                    <a:pt x="23850" y="0"/>
                  </a:moveTo>
                  <a:lnTo>
                    <a:pt x="1233422" y="0"/>
                  </a:lnTo>
                  <a:cubicBezTo>
                    <a:pt x="1246594" y="0"/>
                    <a:pt x="1257272" y="10678"/>
                    <a:pt x="1257272" y="23850"/>
                  </a:cubicBezTo>
                  <a:lnTo>
                    <a:pt x="1257272" y="533954"/>
                  </a:lnTo>
                  <a:cubicBezTo>
                    <a:pt x="1257272" y="540280"/>
                    <a:pt x="1254760" y="546346"/>
                    <a:pt x="1250287" y="550819"/>
                  </a:cubicBezTo>
                  <a:cubicBezTo>
                    <a:pt x="1245814" y="555291"/>
                    <a:pt x="1239748" y="557804"/>
                    <a:pt x="1233422" y="557804"/>
                  </a:cubicBezTo>
                  <a:lnTo>
                    <a:pt x="23850" y="557804"/>
                  </a:lnTo>
                  <a:cubicBezTo>
                    <a:pt x="17524" y="557804"/>
                    <a:pt x="11458" y="555291"/>
                    <a:pt x="6985" y="550819"/>
                  </a:cubicBezTo>
                  <a:cubicBezTo>
                    <a:pt x="2513" y="546346"/>
                    <a:pt x="0" y="540280"/>
                    <a:pt x="0" y="533954"/>
                  </a:cubicBezTo>
                  <a:lnTo>
                    <a:pt x="0" y="23850"/>
                  </a:lnTo>
                  <a:cubicBezTo>
                    <a:pt x="0" y="17524"/>
                    <a:pt x="2513" y="11458"/>
                    <a:pt x="6985" y="6985"/>
                  </a:cubicBezTo>
                  <a:cubicBezTo>
                    <a:pt x="11458" y="2513"/>
                    <a:pt x="17524" y="0"/>
                    <a:pt x="23850" y="0"/>
                  </a:cubicBezTo>
                  <a:close/>
                </a:path>
              </a:pathLst>
            </a:custGeom>
            <a:blipFill>
              <a:blip r:embed="rId4"/>
              <a:stretch>
                <a:fillRect l="0" t="-25200" r="0" b="-25200"/>
              </a:stretch>
            </a:blipFill>
          </p:spPr>
        </p:sp>
      </p:grpSp>
      <p:grpSp>
        <p:nvGrpSpPr>
          <p:cNvPr name="Group 9" id="9"/>
          <p:cNvGrpSpPr/>
          <p:nvPr/>
        </p:nvGrpSpPr>
        <p:grpSpPr>
          <a:xfrm rot="-10800000">
            <a:off x="14687550" y="5608121"/>
            <a:ext cx="2571750" cy="200918"/>
            <a:chOff x="0" y="0"/>
            <a:chExt cx="677333" cy="52917"/>
          </a:xfrm>
        </p:grpSpPr>
        <p:sp>
          <p:nvSpPr>
            <p:cNvPr name="Freeform 10" id="10"/>
            <p:cNvSpPr/>
            <p:nvPr/>
          </p:nvSpPr>
          <p:spPr>
            <a:xfrm flipH="false" flipV="false" rot="0">
              <a:off x="0" y="0"/>
              <a:ext cx="677333" cy="52917"/>
            </a:xfrm>
            <a:custGeom>
              <a:avLst/>
              <a:gdLst/>
              <a:ahLst/>
              <a:cxnLst/>
              <a:rect r="r" b="b" t="t" l="l"/>
              <a:pathLst>
                <a:path h="52917" w="677333">
                  <a:moveTo>
                    <a:pt x="0" y="0"/>
                  </a:moveTo>
                  <a:lnTo>
                    <a:pt x="677333" y="0"/>
                  </a:lnTo>
                  <a:lnTo>
                    <a:pt x="677333"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677333" cy="11006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2132011" y="1126732"/>
            <a:ext cx="4440239" cy="0"/>
          </a:xfrm>
          <a:prstGeom prst="line">
            <a:avLst/>
          </a:prstGeom>
          <a:ln cap="flat" w="9525">
            <a:solidFill>
              <a:srgbClr val="F5F5F5"/>
            </a:solidFill>
            <a:prstDash val="solid"/>
            <a:headEnd type="none" len="sm" w="sm"/>
            <a:tailEnd type="none" len="sm" w="sm"/>
          </a:ln>
        </p:spPr>
      </p:sp>
      <p:grpSp>
        <p:nvGrpSpPr>
          <p:cNvPr name="Group 14" id="14"/>
          <p:cNvGrpSpPr/>
          <p:nvPr/>
        </p:nvGrpSpPr>
        <p:grpSpPr>
          <a:xfrm rot="0">
            <a:off x="0" y="8319104"/>
            <a:ext cx="7600950" cy="201999"/>
            <a:chOff x="0" y="0"/>
            <a:chExt cx="2001896" cy="53201"/>
          </a:xfrm>
        </p:grpSpPr>
        <p:sp>
          <p:nvSpPr>
            <p:cNvPr name="Freeform 15" id="15"/>
            <p:cNvSpPr/>
            <p:nvPr/>
          </p:nvSpPr>
          <p:spPr>
            <a:xfrm flipH="false" flipV="false" rot="0">
              <a:off x="0" y="0"/>
              <a:ext cx="2001896" cy="53201"/>
            </a:xfrm>
            <a:custGeom>
              <a:avLst/>
              <a:gdLst/>
              <a:ahLst/>
              <a:cxnLst/>
              <a:rect r="r" b="b" t="t" l="l"/>
              <a:pathLst>
                <a:path h="53201" w="2001896">
                  <a:moveTo>
                    <a:pt x="0" y="0"/>
                  </a:moveTo>
                  <a:lnTo>
                    <a:pt x="2001896" y="0"/>
                  </a:lnTo>
                  <a:lnTo>
                    <a:pt x="2001896" y="53201"/>
                  </a:lnTo>
                  <a:lnTo>
                    <a:pt x="0" y="53201"/>
                  </a:lnTo>
                  <a:close/>
                </a:path>
              </a:pathLst>
            </a:custGeom>
            <a:gradFill rotWithShape="true">
              <a:gsLst>
                <a:gs pos="0">
                  <a:srgbClr val="1897FF">
                    <a:alpha val="100000"/>
                  </a:srgbClr>
                </a:gs>
                <a:gs pos="100000">
                  <a:srgbClr val="1897FF">
                    <a:alpha val="0"/>
                  </a:srgbClr>
                </a:gs>
              </a:gsLst>
              <a:lin ang="0"/>
            </a:gradFill>
          </p:spPr>
        </p:sp>
        <p:sp>
          <p:nvSpPr>
            <p:cNvPr name="TextBox 16" id="16"/>
            <p:cNvSpPr txBox="true"/>
            <p:nvPr/>
          </p:nvSpPr>
          <p:spPr>
            <a:xfrm>
              <a:off x="0" y="-57150"/>
              <a:ext cx="2001896" cy="110351"/>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600950" y="8263928"/>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259300" y="509377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20" id="20"/>
          <p:cNvSpPr txBox="true"/>
          <p:nvPr/>
        </p:nvSpPr>
        <p:spPr>
          <a:xfrm rot="0">
            <a:off x="2045970" y="624765"/>
            <a:ext cx="6069330"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Practical Appl</a:t>
            </a:r>
            <a:r>
              <a:rPr lang="en-US" b="true" sz="2899" spc="-72" strike="noStrike" u="none">
                <a:solidFill>
                  <a:srgbClr val="F5F5F5"/>
                </a:solidFill>
                <a:latin typeface="Times New Roman Bold"/>
                <a:ea typeface="Times New Roman Bold"/>
                <a:cs typeface="Times New Roman Bold"/>
                <a:sym typeface="Times New Roman Bold"/>
              </a:rPr>
              <a:t>ication Scenarios</a:t>
            </a:r>
          </a:p>
        </p:txBody>
      </p:sp>
      <p:sp>
        <p:nvSpPr>
          <p:cNvPr name="TextBox 21" id="21"/>
          <p:cNvSpPr txBox="true"/>
          <p:nvPr/>
        </p:nvSpPr>
        <p:spPr>
          <a:xfrm rot="0">
            <a:off x="475044" y="1429186"/>
            <a:ext cx="8096369" cy="5487036"/>
          </a:xfrm>
          <a:prstGeom prst="rect">
            <a:avLst/>
          </a:prstGeom>
        </p:spPr>
        <p:txBody>
          <a:bodyPr anchor="t" rtlCol="false" tIns="0" lIns="0" bIns="0" rIns="0">
            <a:spAutoFit/>
          </a:bodyPr>
          <a:lstStyle/>
          <a:p>
            <a:pPr algn="l">
              <a:lnSpc>
                <a:spcPts val="3639"/>
              </a:lnSpc>
              <a:spcBef>
                <a:spcPct val="0"/>
              </a:spcBef>
            </a:pPr>
            <a:r>
              <a:rPr lang="en-US" sz="2599">
                <a:solidFill>
                  <a:srgbClr val="F5F5F5"/>
                </a:solidFill>
                <a:latin typeface="Times New Roman"/>
                <a:ea typeface="Times New Roman"/>
                <a:cs typeface="Times New Roman"/>
                <a:sym typeface="Times New Roman"/>
              </a:rPr>
              <a:t>QSDC is p</a:t>
            </a:r>
            <a:r>
              <a:rPr lang="en-US" sz="2599">
                <a:solidFill>
                  <a:srgbClr val="F5F5F5"/>
                </a:solidFill>
                <a:latin typeface="Times New Roman"/>
                <a:ea typeface="Times New Roman"/>
                <a:cs typeface="Times New Roman"/>
                <a:sym typeface="Times New Roman"/>
              </a:rPr>
              <a:t>articularly suited for:</a:t>
            </a:r>
          </a:p>
          <a:p>
            <a:pPr algn="l" marL="561336" indent="-280668" lvl="1">
              <a:lnSpc>
                <a:spcPts val="3639"/>
              </a:lnSpc>
              <a:spcBef>
                <a:spcPct val="0"/>
              </a:spcBef>
              <a:buFont typeface="Arial"/>
              <a:buChar char="•"/>
            </a:pPr>
            <a:r>
              <a:rPr lang="en-US" sz="2599">
                <a:solidFill>
                  <a:srgbClr val="F5F5F5"/>
                </a:solidFill>
                <a:latin typeface="Times New Roman"/>
                <a:ea typeface="Times New Roman"/>
                <a:cs typeface="Times New Roman"/>
                <a:sym typeface="Times New Roman"/>
              </a:rPr>
              <a:t>Government and diplomatic communications requiring immediate secure transmission</a:t>
            </a:r>
          </a:p>
          <a:p>
            <a:pPr algn="l" marL="561336" indent="-280668" lvl="1">
              <a:lnSpc>
                <a:spcPts val="3639"/>
              </a:lnSpc>
              <a:buFont typeface="Arial"/>
              <a:buChar char="•"/>
            </a:pPr>
            <a:r>
              <a:rPr lang="en-US" sz="2599">
                <a:solidFill>
                  <a:srgbClr val="F5F5F5"/>
                </a:solidFill>
                <a:latin typeface="Times New Roman"/>
                <a:ea typeface="Times New Roman"/>
                <a:cs typeface="Times New Roman"/>
                <a:sym typeface="Times New Roman"/>
              </a:rPr>
              <a:t>Financial institutions transmitting sensitive transaction</a:t>
            </a:r>
            <a:r>
              <a:rPr lang="en-US" sz="2599">
                <a:solidFill>
                  <a:srgbClr val="F5F5F5"/>
                </a:solidFill>
                <a:latin typeface="Times New Roman"/>
                <a:ea typeface="Times New Roman"/>
                <a:cs typeface="Times New Roman"/>
                <a:sym typeface="Times New Roman"/>
              </a:rPr>
              <a:t> data</a:t>
            </a:r>
          </a:p>
          <a:p>
            <a:pPr algn="l" marL="561336" indent="-280668" lvl="1">
              <a:lnSpc>
                <a:spcPts val="3639"/>
              </a:lnSpc>
              <a:buFont typeface="Arial"/>
              <a:buChar char="•"/>
            </a:pPr>
            <a:r>
              <a:rPr lang="en-US" sz="2599">
                <a:solidFill>
                  <a:srgbClr val="F5F5F5"/>
                </a:solidFill>
                <a:latin typeface="Times New Roman"/>
                <a:ea typeface="Times New Roman"/>
                <a:cs typeface="Times New Roman"/>
                <a:sym typeface="Times New Roman"/>
              </a:rPr>
              <a:t>Military command and control systems where key pre-distribution is infeasible</a:t>
            </a:r>
          </a:p>
          <a:p>
            <a:pPr algn="l" marL="561336" indent="-280668" lvl="1">
              <a:lnSpc>
                <a:spcPts val="3639"/>
              </a:lnSpc>
              <a:spcBef>
                <a:spcPct val="0"/>
              </a:spcBef>
              <a:buFont typeface="Arial"/>
              <a:buChar char="•"/>
            </a:pPr>
            <a:r>
              <a:rPr lang="en-US" sz="2599">
                <a:solidFill>
                  <a:srgbClr val="F5F5F5"/>
                </a:solidFill>
                <a:latin typeface="Times New Roman"/>
                <a:ea typeface="Times New Roman"/>
                <a:cs typeface="Times New Roman"/>
                <a:sym typeface="Times New Roman"/>
              </a:rPr>
              <a:t>Healthcare systems transmitting patient records with string</a:t>
            </a:r>
            <a:r>
              <a:rPr lang="en-US" sz="2599">
                <a:solidFill>
                  <a:srgbClr val="F5F5F5"/>
                </a:solidFill>
                <a:latin typeface="Times New Roman"/>
                <a:ea typeface="Times New Roman"/>
                <a:cs typeface="Times New Roman"/>
                <a:sym typeface="Times New Roman"/>
              </a:rPr>
              <a:t>ent privacy requirements</a:t>
            </a:r>
          </a:p>
          <a:p>
            <a:pPr algn="l" marL="561336" indent="-280668" lvl="1">
              <a:lnSpc>
                <a:spcPts val="3639"/>
              </a:lnSpc>
              <a:spcBef>
                <a:spcPct val="0"/>
              </a:spcBef>
              <a:buFont typeface="Arial"/>
              <a:buChar char="•"/>
            </a:pPr>
            <a:r>
              <a:rPr lang="en-US" sz="2599">
                <a:solidFill>
                  <a:srgbClr val="F5F5F5"/>
                </a:solidFill>
                <a:latin typeface="Times New Roman"/>
                <a:ea typeface="Times New Roman"/>
                <a:cs typeface="Times New Roman"/>
                <a:sym typeface="Times New Roman"/>
              </a:rPr>
              <a:t>Research collaborations requiring secure real-time data sharing</a:t>
            </a:r>
          </a:p>
          <a:p>
            <a:pPr algn="l">
              <a:lnSpc>
                <a:spcPts val="363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198371" y="0"/>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298737" y="2046197"/>
            <a:ext cx="8899634" cy="96158"/>
          </a:xfrm>
          <a:prstGeom prst="line">
            <a:avLst/>
          </a:prstGeom>
          <a:ln cap="flat" w="9525">
            <a:solidFill>
              <a:srgbClr val="F5F5F5"/>
            </a:solidFill>
            <a:prstDash val="solid"/>
            <a:headEnd type="none" len="sm" w="sm"/>
            <a:tailEnd type="none" len="sm" w="sm"/>
          </a:ln>
        </p:spPr>
      </p:sp>
      <p:grpSp>
        <p:nvGrpSpPr>
          <p:cNvPr name="Group 9" id="9"/>
          <p:cNvGrpSpPr/>
          <p:nvPr/>
        </p:nvGrpSpPr>
        <p:grpSpPr>
          <a:xfrm rot="0">
            <a:off x="31551" y="9025223"/>
            <a:ext cx="17797248" cy="510978"/>
            <a:chOff x="0" y="0"/>
            <a:chExt cx="4687341" cy="134578"/>
          </a:xfrm>
        </p:grpSpPr>
        <p:sp>
          <p:nvSpPr>
            <p:cNvPr name="Freeform 10" id="10"/>
            <p:cNvSpPr/>
            <p:nvPr/>
          </p:nvSpPr>
          <p:spPr>
            <a:xfrm flipH="false" flipV="false" rot="0">
              <a:off x="0" y="0"/>
              <a:ext cx="4687341" cy="134578"/>
            </a:xfrm>
            <a:custGeom>
              <a:avLst/>
              <a:gdLst/>
              <a:ahLst/>
              <a:cxnLst/>
              <a:rect r="r" b="b" t="t" l="l"/>
              <a:pathLst>
                <a:path h="134578" w="4687341">
                  <a:moveTo>
                    <a:pt x="0" y="0"/>
                  </a:moveTo>
                  <a:lnTo>
                    <a:pt x="4687341" y="0"/>
                  </a:lnTo>
                  <a:lnTo>
                    <a:pt x="4687341" y="134578"/>
                  </a:lnTo>
                  <a:lnTo>
                    <a:pt x="0" y="134578"/>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4687341" cy="19172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4315410" y="7101173"/>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994769" y="2526292"/>
            <a:ext cx="11577816" cy="4897142"/>
          </a:xfrm>
          <a:custGeom>
            <a:avLst/>
            <a:gdLst/>
            <a:ahLst/>
            <a:cxnLst/>
            <a:rect r="r" b="b" t="t" l="l"/>
            <a:pathLst>
              <a:path h="4897142" w="11577816">
                <a:moveTo>
                  <a:pt x="0" y="0"/>
                </a:moveTo>
                <a:lnTo>
                  <a:pt x="11577816" y="0"/>
                </a:lnTo>
                <a:lnTo>
                  <a:pt x="11577816" y="4897142"/>
                </a:lnTo>
                <a:lnTo>
                  <a:pt x="0" y="4897142"/>
                </a:lnTo>
                <a:lnTo>
                  <a:pt x="0" y="0"/>
                </a:lnTo>
                <a:close/>
              </a:path>
            </a:pathLst>
          </a:custGeom>
          <a:blipFill>
            <a:blip r:embed="rId8"/>
            <a:stretch>
              <a:fillRect l="0" t="-1151" r="0" b="-1151"/>
            </a:stretch>
          </a:blipFill>
        </p:spPr>
      </p:sp>
      <p:sp>
        <p:nvSpPr>
          <p:cNvPr name="TextBox 15" id="15"/>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16" id="16"/>
          <p:cNvSpPr txBox="true"/>
          <p:nvPr/>
        </p:nvSpPr>
        <p:spPr>
          <a:xfrm rot="0">
            <a:off x="2334350" y="1524544"/>
            <a:ext cx="32267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QSDC vs</a:t>
            </a:r>
            <a:r>
              <a:rPr lang="en-US" b="true" sz="2899" spc="-72" strike="noStrike" u="none">
                <a:solidFill>
                  <a:srgbClr val="F5F5F5"/>
                </a:solidFill>
                <a:latin typeface="Times New Roman Bold"/>
                <a:ea typeface="Times New Roman Bold"/>
                <a:cs typeface="Times New Roman Bold"/>
                <a:sym typeface="Times New Roman Bold"/>
              </a:rPr>
              <a:t> QKD</a:t>
            </a:r>
          </a:p>
        </p:txBody>
      </p:sp>
      <p:sp>
        <p:nvSpPr>
          <p:cNvPr name="TextBox 17" id="17"/>
          <p:cNvSpPr txBox="true"/>
          <p:nvPr/>
        </p:nvSpPr>
        <p:spPr>
          <a:xfrm rot="0">
            <a:off x="1781160" y="7558373"/>
            <a:ext cx="13441585" cy="1308100"/>
          </a:xfrm>
          <a:prstGeom prst="rect">
            <a:avLst/>
          </a:prstGeom>
        </p:spPr>
        <p:txBody>
          <a:bodyPr anchor="t" rtlCol="false" tIns="0" lIns="0" bIns="0" rIns="0">
            <a:spAutoFit/>
          </a:bodyPr>
          <a:lstStyle/>
          <a:p>
            <a:pPr algn="l">
              <a:lnSpc>
                <a:spcPts val="3499"/>
              </a:lnSpc>
              <a:spcBef>
                <a:spcPct val="0"/>
              </a:spcBef>
            </a:pPr>
            <a:r>
              <a:rPr lang="en-US" sz="2499" spc="-87">
                <a:solidFill>
                  <a:srgbClr val="F5F5F5"/>
                </a:solidFill>
                <a:latin typeface="Times New Roman"/>
                <a:ea typeface="Times New Roman"/>
                <a:cs typeface="Times New Roman"/>
                <a:sym typeface="Times New Roman"/>
              </a:rPr>
              <a:t>The key distinction is that QKD establishes a shared secret key through quantum means, which is then used to encrypt classical messages. QSDC, conversely, encodes the message directly into quantum states, transmitting the secret information through the quantum channel itself.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198371" y="0"/>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grpSp>
        <p:nvGrpSpPr>
          <p:cNvPr name="Group 9" id="9"/>
          <p:cNvGrpSpPr/>
          <p:nvPr/>
        </p:nvGrpSpPr>
        <p:grpSpPr>
          <a:xfrm rot="0">
            <a:off x="31551" y="9025223"/>
            <a:ext cx="17797248" cy="510978"/>
            <a:chOff x="0" y="0"/>
            <a:chExt cx="4687341" cy="134578"/>
          </a:xfrm>
        </p:grpSpPr>
        <p:sp>
          <p:nvSpPr>
            <p:cNvPr name="Freeform 10" id="10"/>
            <p:cNvSpPr/>
            <p:nvPr/>
          </p:nvSpPr>
          <p:spPr>
            <a:xfrm flipH="false" flipV="false" rot="0">
              <a:off x="0" y="0"/>
              <a:ext cx="4687341" cy="134578"/>
            </a:xfrm>
            <a:custGeom>
              <a:avLst/>
              <a:gdLst/>
              <a:ahLst/>
              <a:cxnLst/>
              <a:rect r="r" b="b" t="t" l="l"/>
              <a:pathLst>
                <a:path h="134578" w="4687341">
                  <a:moveTo>
                    <a:pt x="0" y="0"/>
                  </a:moveTo>
                  <a:lnTo>
                    <a:pt x="4687341" y="0"/>
                  </a:lnTo>
                  <a:lnTo>
                    <a:pt x="4687341" y="134578"/>
                  </a:lnTo>
                  <a:lnTo>
                    <a:pt x="0" y="134578"/>
                  </a:lnTo>
                  <a:close/>
                </a:path>
              </a:pathLst>
            </a:custGeom>
            <a:gradFill rotWithShape="true">
              <a:gsLst>
                <a:gs pos="0">
                  <a:srgbClr val="1897FF">
                    <a:alpha val="100000"/>
                  </a:srgbClr>
                </a:gs>
                <a:gs pos="100000">
                  <a:srgbClr val="1897FF">
                    <a:alpha val="0"/>
                  </a:srgbClr>
                </a:gs>
              </a:gsLst>
              <a:lin ang="0"/>
            </a:gradFill>
          </p:spPr>
        </p:sp>
        <p:sp>
          <p:nvSpPr>
            <p:cNvPr name="TextBox 11" id="11"/>
            <p:cNvSpPr txBox="true"/>
            <p:nvPr/>
          </p:nvSpPr>
          <p:spPr>
            <a:xfrm>
              <a:off x="0" y="-57150"/>
              <a:ext cx="4687341" cy="19172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4315410" y="7101173"/>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8" tooltip="https://github.com/7elmie/EGQCC/tree/main"/>
              </a:rPr>
              <a:t>EGQCC</a:t>
            </a:r>
          </a:p>
        </p:txBody>
      </p:sp>
      <p:sp>
        <p:nvSpPr>
          <p:cNvPr name="TextBox 15" id="15"/>
          <p:cNvSpPr txBox="true"/>
          <p:nvPr/>
        </p:nvSpPr>
        <p:spPr>
          <a:xfrm rot="0">
            <a:off x="2334350" y="1524544"/>
            <a:ext cx="32267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QSDC vs</a:t>
            </a:r>
            <a:r>
              <a:rPr lang="en-US" b="true" sz="2899" spc="-72" strike="noStrike" u="none">
                <a:solidFill>
                  <a:srgbClr val="F5F5F5"/>
                </a:solidFill>
                <a:latin typeface="Times New Roman Bold"/>
                <a:ea typeface="Times New Roman Bold"/>
                <a:cs typeface="Times New Roman Bold"/>
                <a:sym typeface="Times New Roman Bold"/>
              </a:rPr>
              <a:t> QKD</a:t>
            </a:r>
          </a:p>
        </p:txBody>
      </p:sp>
      <p:sp>
        <p:nvSpPr>
          <p:cNvPr name="TextBox 16" id="16"/>
          <p:cNvSpPr txBox="true"/>
          <p:nvPr/>
        </p:nvSpPr>
        <p:spPr>
          <a:xfrm rot="0">
            <a:off x="1781160" y="2379919"/>
            <a:ext cx="15478140" cy="5906770"/>
          </a:xfrm>
          <a:prstGeom prst="rect">
            <a:avLst/>
          </a:prstGeom>
        </p:spPr>
        <p:txBody>
          <a:bodyPr anchor="t" rtlCol="false" tIns="0" lIns="0" bIns="0" rIns="0">
            <a:spAutoFit/>
          </a:bodyPr>
          <a:lstStyle/>
          <a:p>
            <a:pPr algn="l">
              <a:lnSpc>
                <a:spcPts val="3359"/>
              </a:lnSpc>
              <a:spcBef>
                <a:spcPct val="0"/>
              </a:spcBef>
            </a:pPr>
            <a:r>
              <a:rPr lang="en-US" b="true" sz="2399" spc="-83">
                <a:solidFill>
                  <a:srgbClr val="F5F5F5"/>
                </a:solidFill>
                <a:latin typeface="Times New Roman Bold"/>
                <a:ea typeface="Times New Roman Bold"/>
                <a:cs typeface="Times New Roman Bold"/>
                <a:sym typeface="Times New Roman Bold"/>
              </a:rPr>
              <a:t>Detailed Protocol Comparison</a:t>
            </a:r>
          </a:p>
          <a:p>
            <a:pPr algn="l">
              <a:lnSpc>
                <a:spcPts val="3359"/>
              </a:lnSpc>
              <a:spcBef>
                <a:spcPct val="0"/>
              </a:spcBef>
            </a:pPr>
          </a:p>
          <a:p>
            <a:pPr algn="l">
              <a:lnSpc>
                <a:spcPts val="2800"/>
              </a:lnSpc>
              <a:spcBef>
                <a:spcPct val="0"/>
              </a:spcBef>
            </a:pPr>
            <a:r>
              <a:rPr lang="en-US" b="true" sz="2000" spc="-70">
                <a:solidFill>
                  <a:srgbClr val="F5F5F5"/>
                </a:solidFill>
                <a:latin typeface="Times New Roman Bold"/>
                <a:ea typeface="Times New Roman Bold"/>
                <a:cs typeface="Times New Roman Bold"/>
                <a:sym typeface="Times New Roman Bold"/>
              </a:rPr>
              <a:t>Workflow Differences:</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QKD: Quantum Transmission → Raw Key Sifting → Privacy Amplification → Key Storage → Message Encryption (Classical)</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QSDC: Quantum Transmission with Encoding → Eavesdropping Detection → Direct Message Recovery</a:t>
            </a:r>
          </a:p>
          <a:p>
            <a:pPr algn="l">
              <a:lnSpc>
                <a:spcPts val="2800"/>
              </a:lnSpc>
              <a:spcBef>
                <a:spcPct val="0"/>
              </a:spcBef>
            </a:pPr>
            <a:r>
              <a:rPr lang="en-US" b="true" sz="2000" spc="-70">
                <a:solidFill>
                  <a:srgbClr val="F5F5F5"/>
                </a:solidFill>
                <a:latin typeface="Times New Roman Bold"/>
                <a:ea typeface="Times New Roman Bold"/>
                <a:cs typeface="Times New Roman Bold"/>
                <a:sym typeface="Times New Roman Bold"/>
              </a:rPr>
              <a:t>Complexity Analysis:</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Time Complexity: QKD requires O(n) quantum transmissions for n-bit keys plus classical post-processing. QSDC requires O(m) quantum transmissions for m-bit messages, typically m &lt; n.</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Space Complexity: QKD requires secure storage of distributed keys, consuming O(n) memory. QSDC requires minimal storage, only for protocol parameters.</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Communication Rounds: QKD: 2-3 rounds. QSDC: 2-4 rounds depending on protocol variant.</a:t>
            </a:r>
          </a:p>
          <a:p>
            <a:pPr algn="l">
              <a:lnSpc>
                <a:spcPts val="3359"/>
              </a:lnSpc>
            </a:pPr>
          </a:p>
          <a:p>
            <a:pPr algn="l">
              <a:lnSpc>
                <a:spcPts val="3359"/>
              </a:lnSpc>
              <a:spcBef>
                <a:spcPct val="0"/>
              </a:spcBef>
            </a:pPr>
            <a:r>
              <a:rPr lang="en-US" b="true" sz="2399" spc="-83">
                <a:solidFill>
                  <a:srgbClr val="F5F5F5"/>
                </a:solidFill>
                <a:latin typeface="Times New Roman Bold"/>
                <a:ea typeface="Times New Roman Bold"/>
                <a:cs typeface="Times New Roman Bold"/>
                <a:sym typeface="Times New Roman Bold"/>
              </a:rPr>
              <a:t>Hybrid Approaches</a:t>
            </a:r>
          </a:p>
          <a:p>
            <a:pPr algn="l">
              <a:lnSpc>
                <a:spcPts val="2800"/>
              </a:lnSpc>
              <a:spcBef>
                <a:spcPct val="0"/>
              </a:spcBef>
            </a:pPr>
            <a:r>
              <a:rPr lang="en-US" b="true" sz="2000" spc="-70">
                <a:solidFill>
                  <a:srgbClr val="F5F5F5"/>
                </a:solidFill>
                <a:latin typeface="Times New Roman Bold"/>
                <a:ea typeface="Times New Roman Bold"/>
                <a:cs typeface="Times New Roman Bold"/>
                <a:sym typeface="Times New Roman Bold"/>
              </a:rPr>
              <a:t>Modern implementations often combine QKD and QSDC:</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Use QKD to establish initial authentication credentials</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Deploy QSDC for actual message transmission</a:t>
            </a:r>
          </a:p>
          <a:p>
            <a:pPr algn="l" marL="431801" indent="-215900" lvl="1">
              <a:lnSpc>
                <a:spcPts val="2800"/>
              </a:lnSpc>
              <a:buFont typeface="Arial"/>
              <a:buChar char="•"/>
            </a:pPr>
            <a:r>
              <a:rPr lang="en-US" sz="2000" spc="-70">
                <a:solidFill>
                  <a:srgbClr val="F5F5F5"/>
                </a:solidFill>
                <a:latin typeface="Times New Roman"/>
                <a:ea typeface="Times New Roman"/>
                <a:cs typeface="Times New Roman"/>
                <a:sym typeface="Times New Roman"/>
              </a:rPr>
              <a:t>Periodically re-authenticate using QKD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198371" y="0"/>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4315410" y="7101173"/>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8" tooltip="https://github.com/7elmie/EGQCC/tree/main"/>
              </a:rPr>
              <a:t>EGQCC</a:t>
            </a:r>
          </a:p>
        </p:txBody>
      </p:sp>
      <p:sp>
        <p:nvSpPr>
          <p:cNvPr name="TextBox 12" id="12"/>
          <p:cNvSpPr txBox="true"/>
          <p:nvPr/>
        </p:nvSpPr>
        <p:spPr>
          <a:xfrm rot="0">
            <a:off x="2334350" y="1524544"/>
            <a:ext cx="61485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Fundamental QSDC Protocols</a:t>
            </a:r>
          </a:p>
        </p:txBody>
      </p:sp>
      <p:sp>
        <p:nvSpPr>
          <p:cNvPr name="TextBox 13" id="13"/>
          <p:cNvSpPr txBox="true"/>
          <p:nvPr/>
        </p:nvSpPr>
        <p:spPr>
          <a:xfrm rot="0">
            <a:off x="1210496" y="2379919"/>
            <a:ext cx="16048804" cy="6701790"/>
          </a:xfrm>
          <a:prstGeom prst="rect">
            <a:avLst/>
          </a:prstGeom>
        </p:spPr>
        <p:txBody>
          <a:bodyPr anchor="t" rtlCol="false" tIns="0" lIns="0" bIns="0" rIns="0">
            <a:spAutoFit/>
          </a:bodyPr>
          <a:lstStyle/>
          <a:p>
            <a:pPr algn="l">
              <a:lnSpc>
                <a:spcPts val="3359"/>
              </a:lnSpc>
              <a:spcBef>
                <a:spcPct val="0"/>
              </a:spcBef>
            </a:pPr>
            <a:r>
              <a:rPr lang="en-US" b="true" sz="2399" spc="-83">
                <a:solidFill>
                  <a:srgbClr val="F5F5F5"/>
                </a:solidFill>
                <a:latin typeface="Times New Roman Bold"/>
                <a:ea typeface="Times New Roman Bold"/>
                <a:cs typeface="Times New Roman Bold"/>
                <a:sym typeface="Times New Roman Bold"/>
              </a:rPr>
              <a:t>P</a:t>
            </a:r>
            <a:r>
              <a:rPr lang="en-US" b="true" sz="2399" spc="-83">
                <a:solidFill>
                  <a:srgbClr val="F5F5F5"/>
                </a:solidFill>
                <a:latin typeface="Times New Roman Bold"/>
                <a:ea typeface="Times New Roman Bold"/>
                <a:cs typeface="Times New Roman Bold"/>
                <a:sym typeface="Times New Roman Bold"/>
              </a:rPr>
              <a:t>ing-Pong Protocol</a:t>
            </a:r>
          </a:p>
          <a:p>
            <a:pPr algn="l">
              <a:lnSpc>
                <a:spcPts val="3359"/>
              </a:lnSpc>
            </a:pPr>
            <a:r>
              <a:rPr lang="en-US" b="true" sz="2399" spc="-83">
                <a:solidFill>
                  <a:srgbClr val="F5F5F5"/>
                </a:solidFill>
                <a:latin typeface="Times New Roman Bold"/>
                <a:ea typeface="Times New Roman Bold"/>
                <a:cs typeface="Times New Roman Bold"/>
                <a:sym typeface="Times New Roman Bold"/>
              </a:rPr>
              <a:t>The Ping-Pong protoc</a:t>
            </a:r>
            <a:r>
              <a:rPr lang="en-US" b="true" sz="2399" spc="-83">
                <a:solidFill>
                  <a:srgbClr val="F5F5F5"/>
                </a:solidFill>
                <a:latin typeface="Times New Roman Bold"/>
                <a:ea typeface="Times New Roman Bold"/>
                <a:cs typeface="Times New Roman Bold"/>
                <a:sym typeface="Times New Roman Bold"/>
              </a:rPr>
              <a:t>ol, proposed by Bos</a:t>
            </a:r>
            <a:r>
              <a:rPr lang="en-US" b="true" sz="2399" spc="-83">
                <a:solidFill>
                  <a:srgbClr val="F5F5F5"/>
                </a:solidFill>
                <a:latin typeface="Times New Roman Bold"/>
                <a:ea typeface="Times New Roman Bold"/>
                <a:cs typeface="Times New Roman Bold"/>
                <a:sym typeface="Times New Roman Bold"/>
              </a:rPr>
              <a:t>tröm and Felbinger in 2002, is one of the earliest and most elegant QSDC protocols. The protocol operates as follows:</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Qubit Preparation: Alice prepares a sequence of qubits in randomly chosen bases. Each qubit encodes the message bit wher</a:t>
            </a:r>
            <a:r>
              <a:rPr lang="en-US" b="true" sz="2399" spc="-83">
                <a:solidFill>
                  <a:srgbClr val="F5F5F5"/>
                </a:solidFill>
                <a:latin typeface="Times New Roman Bold"/>
                <a:ea typeface="Times New Roman Bold"/>
                <a:cs typeface="Times New Roman Bold"/>
                <a:sym typeface="Times New Roman Bold"/>
              </a:rPr>
              <a:t>e basis cho</a:t>
            </a:r>
            <a:r>
              <a:rPr lang="en-US" b="true" sz="2399" spc="-83">
                <a:solidFill>
                  <a:srgbClr val="F5F5F5"/>
                </a:solidFill>
                <a:latin typeface="Times New Roman Bold"/>
                <a:ea typeface="Times New Roman Bold"/>
                <a:cs typeface="Times New Roman Bold"/>
                <a:sym typeface="Times New Roman Bold"/>
              </a:rPr>
              <a:t>ice determines encoding.</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First Transmission: Alice sends the qubits to Bob. Bob receives the sequence but does not measure immediately.</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Echo-Back: Bob applies a unitary operation and returns the sequence to Alice. This preserves quantum information but can be detected if modified by an eavesdropper.</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Basis Announcement: Alice reveals the basis used for each qubit.</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Measurement: Alice publishes measurement results for eavesdropping detection.</a:t>
            </a:r>
          </a:p>
          <a:p>
            <a:pPr algn="l">
              <a:lnSpc>
                <a:spcPts val="3359"/>
              </a:lnSpc>
            </a:pPr>
            <a:r>
              <a:rPr lang="en-US" b="true" sz="2399" spc="-83">
                <a:solidFill>
                  <a:srgbClr val="F5F5F5"/>
                </a:solidFill>
                <a:latin typeface="Times New Roman Bold"/>
                <a:ea typeface="Times New Roman Bold"/>
                <a:cs typeface="Times New Roman Bold"/>
                <a:sym typeface="Times New Roman Bold"/>
              </a:rPr>
              <a:t>Two-Step QSDC</a:t>
            </a:r>
          </a:p>
          <a:p>
            <a:pPr algn="l">
              <a:lnSpc>
                <a:spcPts val="3359"/>
              </a:lnSpc>
            </a:pPr>
            <a:r>
              <a:rPr lang="en-US" b="true" sz="2399" spc="-83">
                <a:solidFill>
                  <a:srgbClr val="F5F5F5"/>
                </a:solidFill>
                <a:latin typeface="Times New Roman Bold"/>
                <a:ea typeface="Times New Roman Bold"/>
                <a:cs typeface="Times New Roman Bold"/>
                <a:sym typeface="Times New Roman Bold"/>
              </a:rPr>
              <a:t>The Two-Step protocol extends QSDC functionality by introducing an intermediate acknowledgment phase:</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Initial State Preparation: Alice prepares entangle</a:t>
            </a:r>
            <a:r>
              <a:rPr lang="en-US" b="true" sz="2399" spc="-83">
                <a:solidFill>
                  <a:srgbClr val="F5F5F5"/>
                </a:solidFill>
                <a:latin typeface="Times New Roman Bold"/>
                <a:ea typeface="Times New Roman Bold"/>
                <a:cs typeface="Times New Roman Bold"/>
                <a:sym typeface="Times New Roman Bold"/>
              </a:rPr>
              <a:t>d pairs and sends one half to Bob.</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Bob's </a:t>
            </a:r>
            <a:r>
              <a:rPr lang="en-US" b="true" sz="2399" spc="-83">
                <a:solidFill>
                  <a:srgbClr val="F5F5F5"/>
                </a:solidFill>
                <a:latin typeface="Times New Roman Bold"/>
                <a:ea typeface="Times New Roman Bold"/>
                <a:cs typeface="Times New Roman Bold"/>
                <a:sym typeface="Times New Roman Bold"/>
              </a:rPr>
              <a:t>Measurement: Bob performs measurements on his qubits and announces the bases.</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Alice's Encoding: Ba</a:t>
            </a:r>
            <a:r>
              <a:rPr lang="en-US" b="true" sz="2399" spc="-83">
                <a:solidFill>
                  <a:srgbClr val="F5F5F5"/>
                </a:solidFill>
                <a:latin typeface="Times New Roman Bold"/>
                <a:ea typeface="Times New Roman Bold"/>
                <a:cs typeface="Times New Roman Bold"/>
                <a:sym typeface="Times New Roman Bold"/>
              </a:rPr>
              <a:t>sed on Bob's bases, Alice applies operations to encode the secret message.</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Transfer and Recovery: Alice sends her qubits to Bob, who recovers the message.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198371" y="0"/>
            <a:ext cx="9466566" cy="10499159"/>
            <a:chOff x="0" y="0"/>
            <a:chExt cx="2493252" cy="2765211"/>
          </a:xfrm>
        </p:grpSpPr>
        <p:sp>
          <p:nvSpPr>
            <p:cNvPr name="Freeform 3" id="3"/>
            <p:cNvSpPr/>
            <p:nvPr/>
          </p:nvSpPr>
          <p:spPr>
            <a:xfrm flipH="false" flipV="false" rot="0">
              <a:off x="0" y="0"/>
              <a:ext cx="2493252" cy="2765210"/>
            </a:xfrm>
            <a:custGeom>
              <a:avLst/>
              <a:gdLst/>
              <a:ahLst/>
              <a:cxnLst/>
              <a:rect r="r" b="b" t="t" l="l"/>
              <a:pathLst>
                <a:path h="2765210" w="2493252">
                  <a:moveTo>
                    <a:pt x="0" y="0"/>
                  </a:moveTo>
                  <a:lnTo>
                    <a:pt x="2493252" y="0"/>
                  </a:lnTo>
                  <a:lnTo>
                    <a:pt x="249325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49325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4315410" y="7101173"/>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648419" y="4850113"/>
            <a:ext cx="9610881" cy="5016470"/>
          </a:xfrm>
          <a:custGeom>
            <a:avLst/>
            <a:gdLst/>
            <a:ahLst/>
            <a:cxnLst/>
            <a:rect r="r" b="b" t="t" l="l"/>
            <a:pathLst>
              <a:path h="5016470" w="9610881">
                <a:moveTo>
                  <a:pt x="0" y="0"/>
                </a:moveTo>
                <a:lnTo>
                  <a:pt x="9610881" y="0"/>
                </a:lnTo>
                <a:lnTo>
                  <a:pt x="9610881" y="5016470"/>
                </a:lnTo>
                <a:lnTo>
                  <a:pt x="0" y="5016470"/>
                </a:lnTo>
                <a:lnTo>
                  <a:pt x="0" y="0"/>
                </a:lnTo>
                <a:close/>
              </a:path>
            </a:pathLst>
          </a:custGeom>
          <a:blipFill>
            <a:blip r:embed="rId8"/>
            <a:stretch>
              <a:fillRect l="0" t="0" r="0" b="0"/>
            </a:stretch>
          </a:blipFill>
        </p:spPr>
      </p:sp>
      <p:sp>
        <p:nvSpPr>
          <p:cNvPr name="TextBox 12" id="12"/>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13" id="13"/>
          <p:cNvSpPr txBox="true"/>
          <p:nvPr/>
        </p:nvSpPr>
        <p:spPr>
          <a:xfrm rot="0">
            <a:off x="2334350" y="1524544"/>
            <a:ext cx="61485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Security Checking Phase</a:t>
            </a:r>
          </a:p>
        </p:txBody>
      </p:sp>
      <p:sp>
        <p:nvSpPr>
          <p:cNvPr name="TextBox 14" id="14"/>
          <p:cNvSpPr txBox="true"/>
          <p:nvPr/>
        </p:nvSpPr>
        <p:spPr>
          <a:xfrm rot="0">
            <a:off x="1210496" y="2379919"/>
            <a:ext cx="7739935" cy="3348990"/>
          </a:xfrm>
          <a:prstGeom prst="rect">
            <a:avLst/>
          </a:prstGeom>
        </p:spPr>
        <p:txBody>
          <a:bodyPr anchor="t" rtlCol="false" tIns="0" lIns="0" bIns="0" rIns="0">
            <a:spAutoFit/>
          </a:bodyPr>
          <a:lstStyle/>
          <a:p>
            <a:pPr algn="l">
              <a:lnSpc>
                <a:spcPts val="3359"/>
              </a:lnSpc>
            </a:pPr>
            <a:r>
              <a:rPr lang="en-US" sz="2399" spc="-83" b="true">
                <a:solidFill>
                  <a:srgbClr val="F5F5F5"/>
                </a:solidFill>
                <a:latin typeface="Times New Roman Bold"/>
                <a:ea typeface="Times New Roman Bold"/>
                <a:cs typeface="Times New Roman Bold"/>
                <a:sym typeface="Times New Roman Bold"/>
              </a:rPr>
              <a:t>B</a:t>
            </a:r>
            <a:r>
              <a:rPr lang="en-US" b="true" sz="2399" spc="-83">
                <a:solidFill>
                  <a:srgbClr val="F5F5F5"/>
                </a:solidFill>
                <a:latin typeface="Times New Roman Bold"/>
                <a:ea typeface="Times New Roman Bold"/>
                <a:cs typeface="Times New Roman Bold"/>
                <a:sym typeface="Times New Roman Bold"/>
              </a:rPr>
              <a:t>efo</a:t>
            </a:r>
            <a:r>
              <a:rPr lang="en-US" b="true" sz="2399" spc="-83">
                <a:solidFill>
                  <a:srgbClr val="F5F5F5"/>
                </a:solidFill>
                <a:latin typeface="Times New Roman Bold"/>
                <a:ea typeface="Times New Roman Bold"/>
                <a:cs typeface="Times New Roman Bold"/>
                <a:sym typeface="Times New Roman Bold"/>
              </a:rPr>
              <a:t>re </a:t>
            </a:r>
            <a:r>
              <a:rPr lang="en-US" b="true" sz="2399" spc="-83">
                <a:solidFill>
                  <a:srgbClr val="F5F5F5"/>
                </a:solidFill>
                <a:latin typeface="Times New Roman Bold"/>
                <a:ea typeface="Times New Roman Bold"/>
                <a:cs typeface="Times New Roman Bold"/>
                <a:sym typeface="Times New Roman Bold"/>
              </a:rPr>
              <a:t>transmitting the bulk message, QSDC includes a critical security verification phase:</a:t>
            </a:r>
          </a:p>
          <a:p>
            <a:pPr algn="l">
              <a:lnSpc>
                <a:spcPts val="3359"/>
              </a:lnSpc>
            </a:pPr>
            <a:r>
              <a:rPr lang="en-US" b="true" sz="2399" spc="-83">
                <a:solidFill>
                  <a:srgbClr val="F5F5F5"/>
                </a:solidFill>
                <a:latin typeface="Times New Roman Bold"/>
                <a:ea typeface="Times New Roman Bold"/>
                <a:cs typeface="Times New Roman Bold"/>
                <a:sym typeface="Times New Roman Bold"/>
              </a:rPr>
              <a:t>Phase 1: Channel Establishment </a:t>
            </a:r>
            <a:r>
              <a:rPr lang="en-US" b="true" sz="2399" spc="-83">
                <a:solidFill>
                  <a:srgbClr val="F5F5F5"/>
                </a:solidFill>
                <a:latin typeface="Times New Roman Bold"/>
                <a:ea typeface="Times New Roman Bold"/>
                <a:cs typeface="Times New Roman Bold"/>
                <a:sym typeface="Times New Roman Bold"/>
              </a:rPr>
              <a:t>a</a:t>
            </a:r>
            <a:r>
              <a:rPr lang="en-US" b="true" sz="2399" spc="-83">
                <a:solidFill>
                  <a:srgbClr val="F5F5F5"/>
                </a:solidFill>
                <a:latin typeface="Times New Roman Bold"/>
                <a:ea typeface="Times New Roman Bold"/>
                <a:cs typeface="Times New Roman Bold"/>
                <a:sym typeface="Times New Roman Bold"/>
              </a:rPr>
              <a:t>nd Test Qubits</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Alice prepares test qubits with known message bits</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T</a:t>
            </a:r>
            <a:r>
              <a:rPr lang="en-US" b="true" sz="2399" spc="-83">
                <a:solidFill>
                  <a:srgbClr val="F5F5F5"/>
                </a:solidFill>
                <a:latin typeface="Times New Roman Bold"/>
                <a:ea typeface="Times New Roman Bold"/>
                <a:cs typeface="Times New Roman Bold"/>
                <a:sym typeface="Times New Roman Bold"/>
              </a:rPr>
              <a:t>hese are transmitted through the quantum channel to Bob</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Bob measures using randomly chosen bases</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Alice an</a:t>
            </a:r>
            <a:r>
              <a:rPr lang="en-US" b="true" sz="2399" spc="-83">
                <a:solidFill>
                  <a:srgbClr val="F5F5F5"/>
                </a:solidFill>
                <a:latin typeface="Times New Roman Bold"/>
                <a:ea typeface="Times New Roman Bold"/>
                <a:cs typeface="Times New Roman Bold"/>
                <a:sym typeface="Times New Roman Bold"/>
              </a:rPr>
              <a:t>d Bob comp</a:t>
            </a:r>
            <a:r>
              <a:rPr lang="en-US" b="true" sz="2399" spc="-83">
                <a:solidFill>
                  <a:srgbClr val="F5F5F5"/>
                </a:solidFill>
                <a:latin typeface="Times New Roman Bold"/>
                <a:ea typeface="Times New Roman Bold"/>
                <a:cs typeface="Times New Roman Bold"/>
                <a:sym typeface="Times New Roman Bold"/>
              </a:rPr>
              <a:t>are basis choices publicly</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QBER</a:t>
            </a:r>
            <a:r>
              <a:rPr lang="en-US" b="true" sz="2399" spc="-83">
                <a:solidFill>
                  <a:srgbClr val="F5F5F5"/>
                </a:solidFill>
                <a:latin typeface="Times New Roman Bold"/>
                <a:ea typeface="Times New Roman Bold"/>
                <a:cs typeface="Times New Roman Bold"/>
                <a:sym typeface="Times New Roman Bold"/>
              </a:rPr>
              <a:t> is calculated from matching basis bits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3151341" y="0"/>
            <a:ext cx="5513596" cy="10499159"/>
            <a:chOff x="0" y="0"/>
            <a:chExt cx="1452141" cy="2765211"/>
          </a:xfrm>
        </p:grpSpPr>
        <p:sp>
          <p:nvSpPr>
            <p:cNvPr name="Freeform 3" id="3"/>
            <p:cNvSpPr/>
            <p:nvPr/>
          </p:nvSpPr>
          <p:spPr>
            <a:xfrm flipH="false" flipV="false" rot="0">
              <a:off x="0" y="0"/>
              <a:ext cx="1452141" cy="2765210"/>
            </a:xfrm>
            <a:custGeom>
              <a:avLst/>
              <a:gdLst/>
              <a:ahLst/>
              <a:cxnLst/>
              <a:rect r="r" b="b" t="t" l="l"/>
              <a:pathLst>
                <a:path h="2765210" w="1452141">
                  <a:moveTo>
                    <a:pt x="0" y="0"/>
                  </a:moveTo>
                  <a:lnTo>
                    <a:pt x="1452141" y="0"/>
                  </a:lnTo>
                  <a:lnTo>
                    <a:pt x="1452141"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1452141"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4315410" y="7101173"/>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53454" y="3382265"/>
            <a:ext cx="11301259" cy="920243"/>
          </a:xfrm>
          <a:custGeom>
            <a:avLst/>
            <a:gdLst/>
            <a:ahLst/>
            <a:cxnLst/>
            <a:rect r="r" b="b" t="t" l="l"/>
            <a:pathLst>
              <a:path h="920243" w="11301259">
                <a:moveTo>
                  <a:pt x="0" y="0"/>
                </a:moveTo>
                <a:lnTo>
                  <a:pt x="11301259" y="0"/>
                </a:lnTo>
                <a:lnTo>
                  <a:pt x="11301259" y="920242"/>
                </a:lnTo>
                <a:lnTo>
                  <a:pt x="0" y="920242"/>
                </a:lnTo>
                <a:lnTo>
                  <a:pt x="0" y="0"/>
                </a:lnTo>
                <a:close/>
              </a:path>
            </a:pathLst>
          </a:custGeom>
          <a:blipFill>
            <a:blip r:embed="rId8"/>
            <a:stretch>
              <a:fillRect l="0" t="-253" r="0" b="-253"/>
            </a:stretch>
          </a:blipFill>
        </p:spPr>
      </p:sp>
      <p:sp>
        <p:nvSpPr>
          <p:cNvPr name="Freeform 12" id="12"/>
          <p:cNvSpPr/>
          <p:nvPr/>
        </p:nvSpPr>
        <p:spPr>
          <a:xfrm flipH="false" flipV="false" rot="0">
            <a:off x="1153454" y="6037513"/>
            <a:ext cx="11301259" cy="2641669"/>
          </a:xfrm>
          <a:custGeom>
            <a:avLst/>
            <a:gdLst/>
            <a:ahLst/>
            <a:cxnLst/>
            <a:rect r="r" b="b" t="t" l="l"/>
            <a:pathLst>
              <a:path h="2641669" w="11301259">
                <a:moveTo>
                  <a:pt x="0" y="0"/>
                </a:moveTo>
                <a:lnTo>
                  <a:pt x="11301259" y="0"/>
                </a:lnTo>
                <a:lnTo>
                  <a:pt x="11301259" y="2641670"/>
                </a:lnTo>
                <a:lnTo>
                  <a:pt x="0" y="2641670"/>
                </a:lnTo>
                <a:lnTo>
                  <a:pt x="0" y="0"/>
                </a:lnTo>
                <a:close/>
              </a:path>
            </a:pathLst>
          </a:custGeom>
          <a:blipFill>
            <a:blip r:embed="rId9"/>
            <a:stretch>
              <a:fillRect l="0" t="0" r="0" b="0"/>
            </a:stretch>
          </a:blipFill>
        </p:spPr>
      </p:sp>
      <p:sp>
        <p:nvSpPr>
          <p:cNvPr name="TextBox 13" id="13"/>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10" tooltip="https://github.com/7elmie/EGQCC/tree/main"/>
              </a:rPr>
              <a:t>EGQCC</a:t>
            </a:r>
          </a:p>
        </p:txBody>
      </p:sp>
      <p:sp>
        <p:nvSpPr>
          <p:cNvPr name="TextBox 14" id="14"/>
          <p:cNvSpPr txBox="true"/>
          <p:nvPr/>
        </p:nvSpPr>
        <p:spPr>
          <a:xfrm rot="0">
            <a:off x="2334350" y="1524544"/>
            <a:ext cx="61485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Security Checking Phase</a:t>
            </a:r>
          </a:p>
        </p:txBody>
      </p:sp>
      <p:sp>
        <p:nvSpPr>
          <p:cNvPr name="TextBox 15" id="15"/>
          <p:cNvSpPr txBox="true"/>
          <p:nvPr/>
        </p:nvSpPr>
        <p:spPr>
          <a:xfrm rot="0">
            <a:off x="1210496" y="2379919"/>
            <a:ext cx="7739935" cy="834390"/>
          </a:xfrm>
          <a:prstGeom prst="rect">
            <a:avLst/>
          </a:prstGeom>
        </p:spPr>
        <p:txBody>
          <a:bodyPr anchor="t" rtlCol="false" tIns="0" lIns="0" bIns="0" rIns="0">
            <a:spAutoFit/>
          </a:bodyPr>
          <a:lstStyle/>
          <a:p>
            <a:pPr algn="l">
              <a:lnSpc>
                <a:spcPts val="3359"/>
              </a:lnSpc>
            </a:pPr>
            <a:r>
              <a:rPr lang="en-US" sz="2399" spc="-83" b="true">
                <a:solidFill>
                  <a:srgbClr val="F5F5F5"/>
                </a:solidFill>
                <a:latin typeface="Times New Roman Bold"/>
                <a:ea typeface="Times New Roman Bold"/>
                <a:cs typeface="Times New Roman Bold"/>
                <a:sym typeface="Times New Roman Bold"/>
              </a:rPr>
              <a:t>Ph</a:t>
            </a:r>
            <a:r>
              <a:rPr lang="en-US" b="true" sz="2399" spc="-83">
                <a:solidFill>
                  <a:srgbClr val="F5F5F5"/>
                </a:solidFill>
                <a:latin typeface="Times New Roman Bold"/>
                <a:ea typeface="Times New Roman Bold"/>
                <a:cs typeface="Times New Roman Bold"/>
                <a:sym typeface="Times New Roman Bold"/>
              </a:rPr>
              <a:t>ase 2: QBER Threshold Verification</a:t>
            </a:r>
          </a:p>
          <a:p>
            <a:pPr algn="l">
              <a:lnSpc>
                <a:spcPts val="3359"/>
              </a:lnSpc>
            </a:pPr>
            <a:r>
              <a:rPr lang="en-US" b="true" sz="2399" spc="-83">
                <a:solidFill>
                  <a:srgbClr val="F5F5F5"/>
                </a:solidFill>
                <a:latin typeface="Times New Roman Bold"/>
                <a:ea typeface="Times New Roman Bold"/>
                <a:cs typeface="Times New Roman Bold"/>
                <a:sym typeface="Times New Roman Bold"/>
              </a:rPr>
              <a:t>T</a:t>
            </a:r>
            <a:r>
              <a:rPr lang="en-US" b="true" sz="2399" spc="-83">
                <a:solidFill>
                  <a:srgbClr val="F5F5F5"/>
                </a:solidFill>
                <a:latin typeface="Times New Roman Bold"/>
                <a:ea typeface="Times New Roman Bold"/>
                <a:cs typeface="Times New Roman Bold"/>
                <a:sym typeface="Times New Roman Bold"/>
              </a:rPr>
              <a:t>he me</a:t>
            </a:r>
            <a:r>
              <a:rPr lang="en-US" b="true" sz="2399" spc="-83">
                <a:solidFill>
                  <a:srgbClr val="F5F5F5"/>
                </a:solidFill>
                <a:latin typeface="Times New Roman Bold"/>
                <a:ea typeface="Times New Roman Bold"/>
                <a:cs typeface="Times New Roman Bold"/>
                <a:sym typeface="Times New Roman Bold"/>
              </a:rPr>
              <a:t>a</a:t>
            </a:r>
            <a:r>
              <a:rPr lang="en-US" b="true" sz="2399" spc="-83">
                <a:solidFill>
                  <a:srgbClr val="F5F5F5"/>
                </a:solidFill>
                <a:latin typeface="Times New Roman Bold"/>
                <a:ea typeface="Times New Roman Bold"/>
                <a:cs typeface="Times New Roman Bold"/>
                <a:sym typeface="Times New Roman Bold"/>
              </a:rPr>
              <a:t>sured QBER is compared against th</a:t>
            </a:r>
            <a:r>
              <a:rPr lang="en-US" b="true" sz="2399" spc="-83">
                <a:solidFill>
                  <a:srgbClr val="F5F5F5"/>
                </a:solidFill>
                <a:latin typeface="Times New Roman Bold"/>
                <a:ea typeface="Times New Roman Bold"/>
                <a:cs typeface="Times New Roman Bold"/>
                <a:sym typeface="Times New Roman Bold"/>
              </a:rPr>
              <a:t>reshol</a:t>
            </a:r>
            <a:r>
              <a:rPr lang="en-US" b="true" sz="2399" spc="-83">
                <a:solidFill>
                  <a:srgbClr val="F5F5F5"/>
                </a:solidFill>
                <a:latin typeface="Times New Roman Bold"/>
                <a:ea typeface="Times New Roman Bold"/>
                <a:cs typeface="Times New Roman Bold"/>
                <a:sym typeface="Times New Roman Bold"/>
              </a:rPr>
              <a:t>d:</a:t>
            </a:r>
          </a:p>
        </p:txBody>
      </p:sp>
      <p:sp>
        <p:nvSpPr>
          <p:cNvPr name="TextBox 16" id="16"/>
          <p:cNvSpPr txBox="true"/>
          <p:nvPr/>
        </p:nvSpPr>
        <p:spPr>
          <a:xfrm rot="0">
            <a:off x="1210496" y="4768055"/>
            <a:ext cx="9611643" cy="746760"/>
          </a:xfrm>
          <a:prstGeom prst="rect">
            <a:avLst/>
          </a:prstGeom>
        </p:spPr>
        <p:txBody>
          <a:bodyPr anchor="t" rtlCol="false" tIns="0" lIns="0" bIns="0" rIns="0">
            <a:spAutoFit/>
          </a:bodyPr>
          <a:lstStyle/>
          <a:p>
            <a:pPr algn="l">
              <a:lnSpc>
                <a:spcPts val="2939"/>
              </a:lnSpc>
              <a:spcBef>
                <a:spcPct val="0"/>
              </a:spcBef>
            </a:pPr>
            <a:r>
              <a:rPr lang="en-US" sz="2099">
                <a:solidFill>
                  <a:srgbClr val="F5F5F5"/>
                </a:solidFill>
                <a:latin typeface="Times New Roman"/>
                <a:ea typeface="Times New Roman"/>
                <a:cs typeface="Times New Roman"/>
                <a:sym typeface="Times New Roman"/>
              </a:rPr>
              <a:t>If QBER &lt; Q_threshold: Channel is secure, proceed to Phase 3 ✓</a:t>
            </a:r>
          </a:p>
          <a:p>
            <a:pPr algn="l">
              <a:lnSpc>
                <a:spcPts val="2939"/>
              </a:lnSpc>
              <a:spcBef>
                <a:spcPct val="0"/>
              </a:spcBef>
            </a:pPr>
            <a:r>
              <a:rPr lang="en-US" sz="2099">
                <a:solidFill>
                  <a:srgbClr val="F5F5F5"/>
                </a:solidFill>
                <a:latin typeface="Times New Roman"/>
                <a:ea typeface="Times New Roman"/>
                <a:cs typeface="Times New Roman"/>
                <a:sym typeface="Times New Roman"/>
              </a:rPr>
              <a:t>If QBER ≥ Q_threshold: Eavesdropping suspected, abort protocol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5017310" y="0"/>
            <a:ext cx="3647627" cy="10499159"/>
            <a:chOff x="0" y="0"/>
            <a:chExt cx="960692" cy="2765211"/>
          </a:xfrm>
        </p:grpSpPr>
        <p:sp>
          <p:nvSpPr>
            <p:cNvPr name="Freeform 3" id="3"/>
            <p:cNvSpPr/>
            <p:nvPr/>
          </p:nvSpPr>
          <p:spPr>
            <a:xfrm flipH="false" flipV="false" rot="0">
              <a:off x="0" y="0"/>
              <a:ext cx="960692" cy="2765210"/>
            </a:xfrm>
            <a:custGeom>
              <a:avLst/>
              <a:gdLst/>
              <a:ahLst/>
              <a:cxnLst/>
              <a:rect r="r" b="b" t="t" l="l"/>
              <a:pathLst>
                <a:path h="2765210" w="960692">
                  <a:moveTo>
                    <a:pt x="0" y="0"/>
                  </a:moveTo>
                  <a:lnTo>
                    <a:pt x="960692" y="0"/>
                  </a:lnTo>
                  <a:lnTo>
                    <a:pt x="960692"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960692"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7314449" y="138988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8" tooltip="https://github.com/7elmie/EGQCC/tree/main"/>
              </a:rPr>
              <a:t>EGQCC</a:t>
            </a:r>
          </a:p>
        </p:txBody>
      </p:sp>
      <p:sp>
        <p:nvSpPr>
          <p:cNvPr name="TextBox 12" id="12"/>
          <p:cNvSpPr txBox="true"/>
          <p:nvPr/>
        </p:nvSpPr>
        <p:spPr>
          <a:xfrm rot="0">
            <a:off x="2334350" y="1524544"/>
            <a:ext cx="6148526"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Security Checking Phase</a:t>
            </a:r>
          </a:p>
        </p:txBody>
      </p:sp>
      <p:sp>
        <p:nvSpPr>
          <p:cNvPr name="TextBox 13" id="13"/>
          <p:cNvSpPr txBox="true"/>
          <p:nvPr/>
        </p:nvSpPr>
        <p:spPr>
          <a:xfrm rot="0">
            <a:off x="1702698" y="2769495"/>
            <a:ext cx="12319541" cy="6665595"/>
          </a:xfrm>
          <a:prstGeom prst="rect">
            <a:avLst/>
          </a:prstGeom>
        </p:spPr>
        <p:txBody>
          <a:bodyPr anchor="t" rtlCol="false" tIns="0" lIns="0" bIns="0" rIns="0">
            <a:spAutoFit/>
          </a:bodyPr>
          <a:lstStyle/>
          <a:p>
            <a:pPr algn="l">
              <a:lnSpc>
                <a:spcPts val="3779"/>
              </a:lnSpc>
            </a:pPr>
            <a:r>
              <a:rPr lang="en-US" sz="2699" spc="-94" b="true">
                <a:solidFill>
                  <a:srgbClr val="F5F5F5"/>
                </a:solidFill>
                <a:latin typeface="Times New Roman Bold"/>
                <a:ea typeface="Times New Roman Bold"/>
                <a:cs typeface="Times New Roman Bold"/>
                <a:sym typeface="Times New Roman Bold"/>
              </a:rPr>
              <a:t>Ph</a:t>
            </a:r>
            <a:r>
              <a:rPr lang="en-US" b="true" sz="2699" spc="-94">
                <a:solidFill>
                  <a:srgbClr val="F5F5F5"/>
                </a:solidFill>
                <a:latin typeface="Times New Roman Bold"/>
                <a:ea typeface="Times New Roman Bold"/>
                <a:cs typeface="Times New Roman Bold"/>
                <a:sym typeface="Times New Roman Bold"/>
              </a:rPr>
              <a:t>ase 3: Authentication and Bulk Message Transmission</a:t>
            </a:r>
          </a:p>
          <a:p>
            <a:pPr algn="l">
              <a:lnSpc>
                <a:spcPts val="3779"/>
              </a:lnSpc>
            </a:pPr>
            <a:r>
              <a:rPr lang="en-US" b="true" sz="2699" spc="-94">
                <a:solidFill>
                  <a:srgbClr val="F5F5F5"/>
                </a:solidFill>
                <a:latin typeface="Times New Roman Bold"/>
                <a:ea typeface="Times New Roman Bold"/>
                <a:cs typeface="Times New Roman Bold"/>
                <a:sym typeface="Times New Roman Bold"/>
              </a:rPr>
              <a:t>Once security is verified:</a:t>
            </a:r>
          </a:p>
          <a:p>
            <a:pPr algn="l">
              <a:lnSpc>
                <a:spcPts val="3779"/>
              </a:lnSpc>
            </a:pPr>
          </a:p>
          <a:p>
            <a:pPr algn="l" marL="582928" indent="-291464" lvl="1">
              <a:lnSpc>
                <a:spcPts val="3779"/>
              </a:lnSpc>
              <a:buAutoNum type="arabicPeriod" startAt="1"/>
            </a:pPr>
            <a:r>
              <a:rPr lang="en-US" b="true" sz="2699" spc="-94">
                <a:solidFill>
                  <a:srgbClr val="F5F5F5"/>
                </a:solidFill>
                <a:latin typeface="Times New Roman Bold"/>
                <a:ea typeface="Times New Roman Bold"/>
                <a:cs typeface="Times New Roman Bold"/>
                <a:sym typeface="Times New Roman Bold"/>
              </a:rPr>
              <a:t>Alice transmits message-bearing qubits with authentication tags</a:t>
            </a:r>
          </a:p>
          <a:p>
            <a:pPr algn="l" marL="582928" indent="-291464" lvl="1">
              <a:lnSpc>
                <a:spcPts val="3779"/>
              </a:lnSpc>
              <a:buAutoNum type="arabicPeriod" startAt="1"/>
            </a:pPr>
            <a:r>
              <a:rPr lang="en-US" b="true" sz="2699" spc="-94">
                <a:solidFill>
                  <a:srgbClr val="F5F5F5"/>
                </a:solidFill>
                <a:latin typeface="Times New Roman Bold"/>
                <a:ea typeface="Times New Roman Bold"/>
                <a:cs typeface="Times New Roman Bold"/>
                <a:sym typeface="Times New Roman Bold"/>
              </a:rPr>
              <a:t>Eac</a:t>
            </a:r>
            <a:r>
              <a:rPr lang="en-US" b="true" sz="2699" spc="-94">
                <a:solidFill>
                  <a:srgbClr val="F5F5F5"/>
                </a:solidFill>
                <a:latin typeface="Times New Roman Bold"/>
                <a:ea typeface="Times New Roman Bold"/>
                <a:cs typeface="Times New Roman Bold"/>
                <a:sym typeface="Times New Roman Bold"/>
              </a:rPr>
              <a:t>h qubit includes a quantum signature (cannot be forged)</a:t>
            </a:r>
          </a:p>
          <a:p>
            <a:pPr algn="l" marL="582928" indent="-291464" lvl="1">
              <a:lnSpc>
                <a:spcPts val="3779"/>
              </a:lnSpc>
              <a:buAutoNum type="arabicPeriod" startAt="1"/>
            </a:pPr>
            <a:r>
              <a:rPr lang="en-US" b="true" sz="2699" spc="-94">
                <a:solidFill>
                  <a:srgbClr val="F5F5F5"/>
                </a:solidFill>
                <a:latin typeface="Times New Roman Bold"/>
                <a:ea typeface="Times New Roman Bold"/>
                <a:cs typeface="Times New Roman Bold"/>
                <a:sym typeface="Times New Roman Bold"/>
              </a:rPr>
              <a:t>Bob me</a:t>
            </a:r>
            <a:r>
              <a:rPr lang="en-US" b="true" sz="2699" spc="-94">
                <a:solidFill>
                  <a:srgbClr val="F5F5F5"/>
                </a:solidFill>
                <a:latin typeface="Times New Roman Bold"/>
                <a:ea typeface="Times New Roman Bold"/>
                <a:cs typeface="Times New Roman Bold"/>
                <a:sym typeface="Times New Roman Bold"/>
              </a:rPr>
              <a:t>a</a:t>
            </a:r>
            <a:r>
              <a:rPr lang="en-US" b="true" sz="2699" spc="-94">
                <a:solidFill>
                  <a:srgbClr val="F5F5F5"/>
                </a:solidFill>
                <a:latin typeface="Times New Roman Bold"/>
                <a:ea typeface="Times New Roman Bold"/>
                <a:cs typeface="Times New Roman Bold"/>
                <a:sym typeface="Times New Roman Bold"/>
              </a:rPr>
              <a:t>sures qubits using synchronized random bases</a:t>
            </a:r>
          </a:p>
          <a:p>
            <a:pPr algn="l" marL="582928" indent="-291464" lvl="1">
              <a:lnSpc>
                <a:spcPts val="3779"/>
              </a:lnSpc>
              <a:buAutoNum type="arabicPeriod" startAt="1"/>
            </a:pPr>
            <a:r>
              <a:rPr lang="en-US" b="true" sz="2699" spc="-94">
                <a:solidFill>
                  <a:srgbClr val="F5F5F5"/>
                </a:solidFill>
                <a:latin typeface="Times New Roman Bold"/>
                <a:ea typeface="Times New Roman Bold"/>
                <a:cs typeface="Times New Roman Bold"/>
                <a:sym typeface="Times New Roman Bold"/>
              </a:rPr>
              <a:t>Bob verifies authentication tags match expected values</a:t>
            </a:r>
          </a:p>
          <a:p>
            <a:pPr algn="l" marL="582928" indent="-291464" lvl="1">
              <a:lnSpc>
                <a:spcPts val="3779"/>
              </a:lnSpc>
              <a:spcBef>
                <a:spcPct val="0"/>
              </a:spcBef>
              <a:buAutoNum type="arabicPeriod" startAt="1"/>
            </a:pPr>
            <a:r>
              <a:rPr lang="en-US" b="true" sz="2699" spc="-94">
                <a:solidFill>
                  <a:srgbClr val="F5F5F5"/>
                </a:solidFill>
                <a:latin typeface="Times New Roman Bold"/>
                <a:ea typeface="Times New Roman Bold"/>
                <a:cs typeface="Times New Roman Bold"/>
                <a:sym typeface="Times New Roman Bold"/>
              </a:rPr>
              <a:t>Invalid tags indicate tampe</a:t>
            </a:r>
            <a:r>
              <a:rPr lang="en-US" b="true" sz="2699" spc="-94">
                <a:solidFill>
                  <a:srgbClr val="F5F5F5"/>
                </a:solidFill>
                <a:latin typeface="Times New Roman Bold"/>
                <a:ea typeface="Times New Roman Bold"/>
                <a:cs typeface="Times New Roman Bold"/>
                <a:sym typeface="Times New Roman Bold"/>
              </a:rPr>
              <a:t>ring and trigger abort</a:t>
            </a:r>
          </a:p>
          <a:p>
            <a:pPr algn="l">
              <a:lnSpc>
                <a:spcPts val="3779"/>
              </a:lnSpc>
              <a:spcBef>
                <a:spcPct val="0"/>
              </a:spcBef>
            </a:pPr>
          </a:p>
          <a:p>
            <a:pPr algn="l">
              <a:lnSpc>
                <a:spcPts val="3779"/>
              </a:lnSpc>
              <a:spcBef>
                <a:spcPct val="0"/>
              </a:spcBef>
            </a:pPr>
            <a:r>
              <a:rPr lang="en-US" b="true" sz="2699" spc="-94">
                <a:solidFill>
                  <a:srgbClr val="F5F5F5"/>
                </a:solidFill>
                <a:latin typeface="Times New Roman Bold"/>
                <a:ea typeface="Times New Roman Bold"/>
                <a:cs typeface="Times New Roman Bold"/>
                <a:sym typeface="Times New Roman Bold"/>
              </a:rPr>
              <a:t>Phase 4: Message Recovery and Privacy Amplification</a:t>
            </a:r>
          </a:p>
          <a:p>
            <a:pPr algn="l" marL="582928" indent="-291464" lvl="1">
              <a:lnSpc>
                <a:spcPts val="3779"/>
              </a:lnSpc>
              <a:spcBef>
                <a:spcPct val="0"/>
              </a:spcBef>
              <a:buAutoNum type="arabicPeriod" startAt="1"/>
            </a:pPr>
            <a:r>
              <a:rPr lang="en-US" b="true" sz="2699" spc="-94">
                <a:solidFill>
                  <a:srgbClr val="F5F5F5"/>
                </a:solidFill>
                <a:latin typeface="Times New Roman Bold"/>
                <a:ea typeface="Times New Roman Bold"/>
                <a:cs typeface="Times New Roman Bold"/>
                <a:sym typeface="Times New Roman Bold"/>
              </a:rPr>
              <a:t>Sifted bits (from matching bases) constitute the raw message</a:t>
            </a:r>
          </a:p>
          <a:p>
            <a:pPr algn="l" marL="582928" indent="-291464" lvl="1">
              <a:lnSpc>
                <a:spcPts val="3779"/>
              </a:lnSpc>
              <a:spcBef>
                <a:spcPct val="0"/>
              </a:spcBef>
              <a:buAutoNum type="arabicPeriod" startAt="1"/>
            </a:pPr>
            <a:r>
              <a:rPr lang="en-US" b="true" sz="2699" spc="-94">
                <a:solidFill>
                  <a:srgbClr val="F5F5F5"/>
                </a:solidFill>
                <a:latin typeface="Times New Roman Bold"/>
                <a:ea typeface="Times New Roman Bold"/>
                <a:cs typeface="Times New Roman Bold"/>
                <a:sym typeface="Times New Roman Bold"/>
              </a:rPr>
              <a:t>Privacy amplification is applied to remove residual information</a:t>
            </a:r>
          </a:p>
          <a:p>
            <a:pPr algn="l" marL="582928" indent="-291464" lvl="1">
              <a:lnSpc>
                <a:spcPts val="3779"/>
              </a:lnSpc>
              <a:spcBef>
                <a:spcPct val="0"/>
              </a:spcBef>
              <a:buAutoNum type="arabicPeriod" startAt="1"/>
            </a:pPr>
            <a:r>
              <a:rPr lang="en-US" b="true" sz="2699" spc="-94">
                <a:solidFill>
                  <a:srgbClr val="F5F5F5"/>
                </a:solidFill>
                <a:latin typeface="Times New Roman Bold"/>
                <a:ea typeface="Times New Roman Bold"/>
                <a:cs typeface="Times New Roman Bold"/>
                <a:sym typeface="Times New Roman Bold"/>
              </a:rPr>
              <a:t>Final message is mathematically guaranteed to be unknown to any eavesdropper</a:t>
            </a:r>
          </a:p>
          <a:p>
            <a:pPr algn="l">
              <a:lnSpc>
                <a:spcPts val="37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5319066" y="0"/>
            <a:ext cx="3345871" cy="10499159"/>
            <a:chOff x="0" y="0"/>
            <a:chExt cx="881217" cy="2765211"/>
          </a:xfrm>
        </p:grpSpPr>
        <p:sp>
          <p:nvSpPr>
            <p:cNvPr name="Freeform 3" id="3"/>
            <p:cNvSpPr/>
            <p:nvPr/>
          </p:nvSpPr>
          <p:spPr>
            <a:xfrm flipH="false" flipV="false" rot="0">
              <a:off x="0" y="0"/>
              <a:ext cx="881217" cy="2765210"/>
            </a:xfrm>
            <a:custGeom>
              <a:avLst/>
              <a:gdLst/>
              <a:ahLst/>
              <a:cxnLst/>
              <a:rect r="r" b="b" t="t" l="l"/>
              <a:pathLst>
                <a:path h="2765210" w="881217">
                  <a:moveTo>
                    <a:pt x="0" y="0"/>
                  </a:moveTo>
                  <a:lnTo>
                    <a:pt x="881217" y="0"/>
                  </a:lnTo>
                  <a:lnTo>
                    <a:pt x="881217"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881217"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7314449" y="138988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140958" y="3748009"/>
            <a:ext cx="6854233" cy="3746744"/>
          </a:xfrm>
          <a:custGeom>
            <a:avLst/>
            <a:gdLst/>
            <a:ahLst/>
            <a:cxnLst/>
            <a:rect r="r" b="b" t="t" l="l"/>
            <a:pathLst>
              <a:path h="3746744" w="6854233">
                <a:moveTo>
                  <a:pt x="0" y="0"/>
                </a:moveTo>
                <a:lnTo>
                  <a:pt x="6854233" y="0"/>
                </a:lnTo>
                <a:lnTo>
                  <a:pt x="6854233" y="3746744"/>
                </a:lnTo>
                <a:lnTo>
                  <a:pt x="0" y="3746744"/>
                </a:lnTo>
                <a:lnTo>
                  <a:pt x="0" y="0"/>
                </a:lnTo>
                <a:close/>
              </a:path>
            </a:pathLst>
          </a:custGeom>
          <a:blipFill>
            <a:blip r:embed="rId8"/>
            <a:stretch>
              <a:fillRect l="0" t="0" r="0" b="0"/>
            </a:stretch>
          </a:blipFill>
        </p:spPr>
      </p:sp>
      <p:sp>
        <p:nvSpPr>
          <p:cNvPr name="TextBox 12" id="12"/>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9" tooltip="https://github.com/7elmie/EGQCC/tree/main"/>
              </a:rPr>
              <a:t>EGQCC</a:t>
            </a:r>
          </a:p>
        </p:txBody>
      </p:sp>
      <p:sp>
        <p:nvSpPr>
          <p:cNvPr name="TextBox 13" id="13"/>
          <p:cNvSpPr txBox="true"/>
          <p:nvPr/>
        </p:nvSpPr>
        <p:spPr>
          <a:xfrm rot="0">
            <a:off x="2334350" y="1524544"/>
            <a:ext cx="7677905"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Information-Theoretic Security Proof</a:t>
            </a:r>
          </a:p>
        </p:txBody>
      </p:sp>
      <p:sp>
        <p:nvSpPr>
          <p:cNvPr name="TextBox 14" id="14"/>
          <p:cNvSpPr txBox="true"/>
          <p:nvPr/>
        </p:nvSpPr>
        <p:spPr>
          <a:xfrm rot="0">
            <a:off x="515717" y="2276836"/>
            <a:ext cx="10462894" cy="2929890"/>
          </a:xfrm>
          <a:prstGeom prst="rect">
            <a:avLst/>
          </a:prstGeom>
        </p:spPr>
        <p:txBody>
          <a:bodyPr anchor="t" rtlCol="false" tIns="0" lIns="0" bIns="0" rIns="0">
            <a:spAutoFit/>
          </a:bodyPr>
          <a:lstStyle/>
          <a:p>
            <a:pPr algn="l">
              <a:lnSpc>
                <a:spcPts val="3359"/>
              </a:lnSpc>
            </a:pPr>
            <a:r>
              <a:rPr lang="en-US" sz="2399" spc="-83" b="true">
                <a:solidFill>
                  <a:srgbClr val="F5F5F5"/>
                </a:solidFill>
                <a:latin typeface="Times New Roman Bold"/>
                <a:ea typeface="Times New Roman Bold"/>
                <a:cs typeface="Times New Roman Bold"/>
                <a:sym typeface="Times New Roman Bold"/>
              </a:rPr>
              <a:t>QSDC </a:t>
            </a:r>
            <a:r>
              <a:rPr lang="en-US" sz="2399" spc="-83">
                <a:solidFill>
                  <a:srgbClr val="F5F5F5"/>
                </a:solidFill>
                <a:latin typeface="Times New Roman"/>
                <a:ea typeface="Times New Roman"/>
                <a:cs typeface="Times New Roman"/>
                <a:sym typeface="Times New Roman"/>
              </a:rPr>
              <a:t>provide</a:t>
            </a:r>
            <a:r>
              <a:rPr lang="en-US" sz="2399" spc="-83">
                <a:solidFill>
                  <a:srgbClr val="F5F5F5"/>
                </a:solidFill>
                <a:latin typeface="Times New Roman"/>
                <a:ea typeface="Times New Roman"/>
                <a:cs typeface="Times New Roman"/>
                <a:sym typeface="Times New Roman"/>
              </a:rPr>
              <a:t>s unconditional security through quantum mechanics. For a channel with QBER below Q_threshold, the mutual information between Eve's quantum state and the transmitted message is bounded.</a:t>
            </a:r>
          </a:p>
          <a:p>
            <a:pPr algn="l">
              <a:lnSpc>
                <a:spcPts val="3359"/>
              </a:lnSpc>
            </a:pPr>
            <a:r>
              <a:rPr lang="en-US" sz="2399" spc="-83">
                <a:solidFill>
                  <a:srgbClr val="F5F5F5"/>
                </a:solidFill>
                <a:latin typeface="Times New Roman"/>
                <a:ea typeface="Times New Roman"/>
                <a:cs typeface="Times New Roman"/>
                <a:sym typeface="Times New Roman"/>
              </a:rPr>
              <a:t>The proof relies on:</a:t>
            </a:r>
          </a:p>
          <a:p>
            <a:pPr algn="l" marL="518158" indent="-259079" lvl="1">
              <a:lnSpc>
                <a:spcPts val="3359"/>
              </a:lnSpc>
              <a:spcBef>
                <a:spcPct val="0"/>
              </a:spcBef>
              <a:buAutoNum type="arabicPeriod" startAt="1"/>
            </a:pPr>
            <a:r>
              <a:rPr lang="en-US" sz="2399" spc="-83">
                <a:solidFill>
                  <a:srgbClr val="F5F5F5"/>
                </a:solidFill>
                <a:latin typeface="Times New Roman"/>
                <a:ea typeface="Times New Roman"/>
                <a:cs typeface="Times New Roman"/>
                <a:sym typeface="Times New Roman"/>
              </a:rPr>
              <a:t>If</a:t>
            </a:r>
            <a:r>
              <a:rPr lang="en-US" sz="2399" spc="-83">
                <a:solidFill>
                  <a:srgbClr val="F5F5F5"/>
                </a:solidFill>
                <a:latin typeface="Times New Roman"/>
                <a:ea typeface="Times New Roman"/>
                <a:cs typeface="Times New Roman"/>
                <a:sym typeface="Times New Roman"/>
              </a:rPr>
              <a:t> Eve measures test qubits, she introduces errors detectable</a:t>
            </a:r>
            <a:r>
              <a:rPr lang="en-US" sz="2399" spc="-83">
                <a:solidFill>
                  <a:srgbClr val="F5F5F5"/>
                </a:solidFill>
                <a:latin typeface="Times New Roman"/>
                <a:ea typeface="Times New Roman"/>
                <a:cs typeface="Times New Roman"/>
                <a:sym typeface="Times New Roman"/>
              </a:rPr>
              <a:t> with high probability</a:t>
            </a:r>
          </a:p>
          <a:p>
            <a:pPr algn="l" marL="518158" indent="-259079" lvl="1">
              <a:lnSpc>
                <a:spcPts val="3359"/>
              </a:lnSpc>
              <a:spcBef>
                <a:spcPct val="0"/>
              </a:spcBef>
              <a:buAutoNum type="arabicPeriod" startAt="1"/>
            </a:pPr>
            <a:r>
              <a:rPr lang="en-US" sz="2399" spc="-83">
                <a:solidFill>
                  <a:srgbClr val="F5F5F5"/>
                </a:solidFill>
                <a:latin typeface="Times New Roman"/>
                <a:ea typeface="Times New Roman"/>
                <a:cs typeface="Times New Roman"/>
                <a:sym typeface="Times New Roman"/>
              </a:rPr>
              <a:t>If Ev</a:t>
            </a:r>
            <a:r>
              <a:rPr lang="en-US" sz="2399" spc="-83">
                <a:solidFill>
                  <a:srgbClr val="F5F5F5"/>
                </a:solidFill>
                <a:latin typeface="Times New Roman"/>
                <a:ea typeface="Times New Roman"/>
                <a:cs typeface="Times New Roman"/>
                <a:sym typeface="Times New Roman"/>
              </a:rPr>
              <a:t>e doesn't measure, she has zero information about bases</a:t>
            </a:r>
          </a:p>
          <a:p>
            <a:pPr algn="l" marL="518158" indent="-259079" lvl="1">
              <a:lnSpc>
                <a:spcPts val="3359"/>
              </a:lnSpc>
              <a:buAutoNum type="arabicPeriod" startAt="1"/>
            </a:pPr>
            <a:r>
              <a:rPr lang="en-US" sz="2399" spc="-83">
                <a:solidFill>
                  <a:srgbClr val="F5F5F5"/>
                </a:solidFill>
                <a:latin typeface="Times New Roman"/>
                <a:ea typeface="Times New Roman"/>
                <a:cs typeface="Times New Roman"/>
                <a:sym typeface="Times New Roman"/>
              </a:rPr>
              <a:t>Privacy amplification ensures any residual information decays exponentially</a:t>
            </a:r>
          </a:p>
        </p:txBody>
      </p:sp>
      <p:sp>
        <p:nvSpPr>
          <p:cNvPr name="TextBox 15" id="15"/>
          <p:cNvSpPr txBox="true"/>
          <p:nvPr/>
        </p:nvSpPr>
        <p:spPr>
          <a:xfrm rot="0">
            <a:off x="515717" y="5376906"/>
            <a:ext cx="3464868" cy="431800"/>
          </a:xfrm>
          <a:prstGeom prst="rect">
            <a:avLst/>
          </a:prstGeom>
        </p:spPr>
        <p:txBody>
          <a:bodyPr anchor="t" rtlCol="false" tIns="0" lIns="0" bIns="0" rIns="0">
            <a:spAutoFit/>
          </a:bodyPr>
          <a:lstStyle/>
          <a:p>
            <a:pPr algn="l">
              <a:lnSpc>
                <a:spcPts val="3499"/>
              </a:lnSpc>
              <a:spcBef>
                <a:spcPct val="0"/>
              </a:spcBef>
            </a:pPr>
            <a:r>
              <a:rPr lang="en-US" b="true" sz="2499">
                <a:solidFill>
                  <a:srgbClr val="F5F5F5"/>
                </a:solidFill>
                <a:latin typeface="Times New Roman Bold"/>
                <a:ea typeface="Times New Roman Bold"/>
                <a:cs typeface="Times New Roman Bold"/>
                <a:sym typeface="Times New Roman Bold"/>
              </a:rPr>
              <a:t>Practical Implementation</a:t>
            </a:r>
          </a:p>
        </p:txBody>
      </p:sp>
      <p:sp>
        <p:nvSpPr>
          <p:cNvPr name="TextBox 16" id="16"/>
          <p:cNvSpPr txBox="true"/>
          <p:nvPr/>
        </p:nvSpPr>
        <p:spPr>
          <a:xfrm rot="0">
            <a:off x="515717" y="6148431"/>
            <a:ext cx="10462894" cy="3348990"/>
          </a:xfrm>
          <a:prstGeom prst="rect">
            <a:avLst/>
          </a:prstGeom>
        </p:spPr>
        <p:txBody>
          <a:bodyPr anchor="t" rtlCol="false" tIns="0" lIns="0" bIns="0" rIns="0">
            <a:spAutoFit/>
          </a:bodyPr>
          <a:lstStyle/>
          <a:p>
            <a:pPr algn="l">
              <a:lnSpc>
                <a:spcPts val="3359"/>
              </a:lnSpc>
              <a:spcBef>
                <a:spcPct val="0"/>
              </a:spcBef>
            </a:pPr>
            <a:r>
              <a:rPr lang="en-US" sz="2399">
                <a:solidFill>
                  <a:srgbClr val="F5F5F5"/>
                </a:solidFill>
                <a:latin typeface="Times New Roman"/>
                <a:ea typeface="Times New Roman"/>
                <a:cs typeface="Times New Roman"/>
                <a:sym typeface="Times New Roman"/>
              </a:rPr>
              <a:t>Advantages Over Traditional Encryption</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Single Protocol: Combines authentication, key establishment, and message transmission</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No Key Storage: Eliminates persistent key vulnerability</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Forward Secrecy: Historical messages remain secure even if current keys are compromised</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Real-Time Detection: Eavesdropping is detected in real-time</a:t>
            </a:r>
          </a:p>
          <a:p>
            <a:pPr algn="l"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Scalability: Message rate limited only by quantum source speed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29580" y="0"/>
            <a:ext cx="9935358" cy="10499159"/>
            <a:chOff x="0" y="0"/>
            <a:chExt cx="2616720" cy="2765211"/>
          </a:xfrm>
        </p:grpSpPr>
        <p:sp>
          <p:nvSpPr>
            <p:cNvPr name="Freeform 3" id="3"/>
            <p:cNvSpPr/>
            <p:nvPr/>
          </p:nvSpPr>
          <p:spPr>
            <a:xfrm flipH="false" flipV="false" rot="0">
              <a:off x="0" y="0"/>
              <a:ext cx="2616720" cy="2765210"/>
            </a:xfrm>
            <a:custGeom>
              <a:avLst/>
              <a:gdLst/>
              <a:ahLst/>
              <a:cxnLst/>
              <a:rect r="r" b="b" t="t" l="l"/>
              <a:pathLst>
                <a:path h="2765210" w="2616720">
                  <a:moveTo>
                    <a:pt x="0" y="0"/>
                  </a:moveTo>
                  <a:lnTo>
                    <a:pt x="2616720" y="0"/>
                  </a:lnTo>
                  <a:lnTo>
                    <a:pt x="2616720"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2616720" cy="28223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45970" y="637719"/>
            <a:ext cx="14954029" cy="478168"/>
          </a:xfrm>
          <a:prstGeom prst="rect">
            <a:avLst/>
          </a:prstGeom>
        </p:spPr>
        <p:txBody>
          <a:bodyPr anchor="t" rtlCol="false" tIns="0" lIns="0" bIns="0" rIns="0">
            <a:spAutoFit/>
          </a:bodyPr>
          <a:lstStyle/>
          <a:p>
            <a:pPr algn="l">
              <a:lnSpc>
                <a:spcPts val="3150"/>
              </a:lnSpc>
            </a:pPr>
            <a:r>
              <a:rPr lang="en-US" sz="4200" spc="-147">
                <a:solidFill>
                  <a:srgbClr val="F5F5F5"/>
                </a:solidFill>
                <a:latin typeface="Times New Roman"/>
                <a:ea typeface="Times New Roman"/>
                <a:cs typeface="Times New Roman"/>
                <a:sym typeface="Times New Roman"/>
              </a:rPr>
              <a:t>QUANTUM SECURE</a:t>
            </a:r>
            <a:r>
              <a:rPr lang="en-US" sz="4200" spc="-147">
                <a:solidFill>
                  <a:srgbClr val="F5F5F5"/>
                </a:solidFill>
                <a:latin typeface="Times New Roman"/>
                <a:ea typeface="Times New Roman"/>
                <a:cs typeface="Times New Roman"/>
                <a:sym typeface="Times New Roman"/>
              </a:rPr>
              <a:t> DIRECT COMMUNICATION (QSDC)</a:t>
            </a:r>
          </a:p>
        </p:txBody>
      </p:sp>
      <p:sp>
        <p:nvSpPr>
          <p:cNvPr name="Freeform 6" id="6"/>
          <p:cNvSpPr/>
          <p:nvPr/>
        </p:nvSpPr>
        <p:spPr>
          <a:xfrm flipH="false" flipV="false" rot="0">
            <a:off x="15501604" y="102870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781160" y="495376"/>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298737" y="2041435"/>
            <a:ext cx="17530062" cy="4762"/>
          </a:xfrm>
          <a:prstGeom prst="line">
            <a:avLst/>
          </a:prstGeom>
          <a:ln cap="flat" w="9525">
            <a:solidFill>
              <a:srgbClr val="F5F5F5"/>
            </a:solidFill>
            <a:prstDash val="solid"/>
            <a:headEnd type="none" len="sm" w="sm"/>
            <a:tailEnd type="none" len="sm" w="sm"/>
          </a:ln>
        </p:spPr>
      </p:sp>
      <p:sp>
        <p:nvSpPr>
          <p:cNvPr name="Freeform 9" id="9"/>
          <p:cNvSpPr/>
          <p:nvPr/>
        </p:nvSpPr>
        <p:spPr>
          <a:xfrm flipH="false" flipV="false" rot="0">
            <a:off x="17314449" y="138988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319066" y="340995"/>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833416" y="998094"/>
            <a:ext cx="2161775" cy="391795"/>
          </a:xfrm>
          <a:prstGeom prst="rect">
            <a:avLst/>
          </a:prstGeom>
        </p:spPr>
        <p:txBody>
          <a:bodyPr anchor="t" rtlCol="false" tIns="0" lIns="0" bIns="0" rIns="0">
            <a:spAutoFit/>
          </a:bodyPr>
          <a:lstStyle/>
          <a:p>
            <a:pPr algn="l">
              <a:lnSpc>
                <a:spcPts val="3079"/>
              </a:lnSpc>
              <a:spcBef>
                <a:spcPct val="0"/>
              </a:spcBef>
            </a:pPr>
            <a:r>
              <a:rPr lang="en-US" b="true" sz="2199" spc="-54">
                <a:solidFill>
                  <a:srgbClr val="F5F5F5"/>
                </a:solidFill>
                <a:latin typeface="Times New Roman Bold"/>
                <a:ea typeface="Times New Roman Bold"/>
                <a:cs typeface="Times New Roman Bold"/>
                <a:sym typeface="Times New Roman Bold"/>
                <a:hlinkClick r:id="rId8" tooltip="https://github.com/7elmie/EGQCC/tree/main"/>
              </a:rPr>
              <a:t>EGQCC</a:t>
            </a:r>
          </a:p>
        </p:txBody>
      </p:sp>
      <p:sp>
        <p:nvSpPr>
          <p:cNvPr name="TextBox 12" id="12"/>
          <p:cNvSpPr txBox="true"/>
          <p:nvPr/>
        </p:nvSpPr>
        <p:spPr>
          <a:xfrm rot="0">
            <a:off x="5033475" y="1524544"/>
            <a:ext cx="8979020" cy="516891"/>
          </a:xfrm>
          <a:prstGeom prst="rect">
            <a:avLst/>
          </a:prstGeom>
        </p:spPr>
        <p:txBody>
          <a:bodyPr anchor="t" rtlCol="false" tIns="0" lIns="0" bIns="0" rIns="0">
            <a:spAutoFit/>
          </a:bodyPr>
          <a:lstStyle/>
          <a:p>
            <a:pPr algn="l">
              <a:lnSpc>
                <a:spcPts val="4059"/>
              </a:lnSpc>
              <a:spcBef>
                <a:spcPct val="0"/>
              </a:spcBef>
            </a:pPr>
            <a:r>
              <a:rPr lang="en-US" b="true" sz="2899" spc="-72">
                <a:solidFill>
                  <a:srgbClr val="F5F5F5"/>
                </a:solidFill>
                <a:latin typeface="Times New Roman Bold"/>
                <a:ea typeface="Times New Roman Bold"/>
                <a:cs typeface="Times New Roman Bold"/>
                <a:sym typeface="Times New Roman Bold"/>
              </a:rPr>
              <a:t>QSDC Applications in Enterprise Security</a:t>
            </a:r>
          </a:p>
        </p:txBody>
      </p:sp>
      <p:sp>
        <p:nvSpPr>
          <p:cNvPr name="TextBox 13" id="13"/>
          <p:cNvSpPr txBox="true"/>
          <p:nvPr/>
        </p:nvSpPr>
        <p:spPr>
          <a:xfrm rot="0">
            <a:off x="458036" y="3439423"/>
            <a:ext cx="8271544" cy="4187190"/>
          </a:xfrm>
          <a:prstGeom prst="rect">
            <a:avLst/>
          </a:prstGeom>
        </p:spPr>
        <p:txBody>
          <a:bodyPr anchor="t" rtlCol="false" tIns="0" lIns="0" bIns="0" rIns="0">
            <a:spAutoFit/>
          </a:bodyPr>
          <a:lstStyle/>
          <a:p>
            <a:pPr algn="l">
              <a:lnSpc>
                <a:spcPts val="3359"/>
              </a:lnSpc>
            </a:pPr>
            <a:r>
              <a:rPr lang="en-US" sz="2399" spc="-83" b="true">
                <a:solidFill>
                  <a:srgbClr val="F5F5F5"/>
                </a:solidFill>
                <a:latin typeface="Times New Roman Bold"/>
                <a:ea typeface="Times New Roman Bold"/>
                <a:cs typeface="Times New Roman Bold"/>
                <a:sym typeface="Times New Roman Bold"/>
              </a:rPr>
              <a:t>Imme</a:t>
            </a:r>
            <a:r>
              <a:rPr lang="en-US" b="true" sz="2399" spc="-83">
                <a:solidFill>
                  <a:srgbClr val="F5F5F5"/>
                </a:solidFill>
                <a:latin typeface="Times New Roman Bold"/>
                <a:ea typeface="Times New Roman Bold"/>
                <a:cs typeface="Times New Roman Bold"/>
                <a:sym typeface="Times New Roman Bold"/>
              </a:rPr>
              <a:t>diate Message Transmission</a:t>
            </a:r>
          </a:p>
          <a:p>
            <a:pPr algn="l">
              <a:lnSpc>
                <a:spcPts val="3359"/>
              </a:lnSpc>
            </a:pPr>
            <a:r>
              <a:rPr lang="en-US" b="true" sz="2399" spc="-83">
                <a:solidFill>
                  <a:srgbClr val="F5F5F5"/>
                </a:solidFill>
                <a:latin typeface="Times New Roman Bold"/>
                <a:ea typeface="Times New Roman Bold"/>
                <a:cs typeface="Times New Roman Bold"/>
                <a:sym typeface="Times New Roman Bold"/>
              </a:rPr>
              <a:t>Scenario: Financial institution transmits sensitive transaction data.</a:t>
            </a:r>
          </a:p>
          <a:p>
            <a:pPr algn="l">
              <a:lnSpc>
                <a:spcPts val="3359"/>
              </a:lnSpc>
            </a:pPr>
            <a:r>
              <a:rPr lang="en-US" b="true" sz="2399" spc="-83">
                <a:solidFill>
                  <a:srgbClr val="F5F5F5"/>
                </a:solidFill>
                <a:latin typeface="Times New Roman Bold"/>
                <a:ea typeface="Times New Roman Bold"/>
                <a:cs typeface="Times New Roman Bold"/>
                <a:sym typeface="Times New Roman Bold"/>
              </a:rPr>
              <a:t>QSDC</a:t>
            </a:r>
            <a:r>
              <a:rPr lang="en-US" b="true" sz="2399" spc="-83">
                <a:solidFill>
                  <a:srgbClr val="F5F5F5"/>
                </a:solidFill>
                <a:latin typeface="Times New Roman Bold"/>
                <a:ea typeface="Times New Roman Bold"/>
                <a:cs typeface="Times New Roman Bold"/>
                <a:sym typeface="Times New Roman Bold"/>
              </a:rPr>
              <a:t> Approach:</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Per</a:t>
            </a:r>
            <a:r>
              <a:rPr lang="en-US" b="true" sz="2399" spc="-83">
                <a:solidFill>
                  <a:srgbClr val="F5F5F5"/>
                </a:solidFill>
                <a:latin typeface="Times New Roman Bold"/>
                <a:ea typeface="Times New Roman Bold"/>
                <a:cs typeface="Times New Roman Bold"/>
                <a:sym typeface="Times New Roman Bold"/>
              </a:rPr>
              <a:t>form</a:t>
            </a:r>
            <a:r>
              <a:rPr lang="en-US" b="true" sz="2399" spc="-83">
                <a:solidFill>
                  <a:srgbClr val="F5F5F5"/>
                </a:solidFill>
                <a:latin typeface="Times New Roman Bold"/>
                <a:ea typeface="Times New Roman Bold"/>
                <a:cs typeface="Times New Roman Bold"/>
                <a:sym typeface="Times New Roman Bold"/>
              </a:rPr>
              <a:t> security check (Phase 1-2)</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Transmit transaction data directly</a:t>
            </a:r>
            <a:r>
              <a:rPr lang="en-US" b="true" sz="2399" spc="-83">
                <a:solidFill>
                  <a:srgbClr val="F5F5F5"/>
                </a:solidFill>
                <a:latin typeface="Times New Roman Bold"/>
                <a:ea typeface="Times New Roman Bold"/>
                <a:cs typeface="Times New Roman Bold"/>
                <a:sym typeface="Times New Roman Bold"/>
              </a:rPr>
              <a:t> via QSDC (Phase 3-4)</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No keys need to be stored</a:t>
            </a:r>
          </a:p>
          <a:p>
            <a:pPr algn="l">
              <a:lnSpc>
                <a:spcPts val="3359"/>
              </a:lnSpc>
              <a:spcBef>
                <a:spcPct val="0"/>
              </a:spcBef>
            </a:pPr>
            <a:r>
              <a:rPr lang="en-US" b="true" sz="2399" spc="-83">
                <a:solidFill>
                  <a:srgbClr val="F5F5F5"/>
                </a:solidFill>
                <a:latin typeface="Times New Roman Bold"/>
                <a:ea typeface="Times New Roman Bold"/>
                <a:cs typeface="Times New Roman Bold"/>
                <a:sym typeface="Times New Roman Bold"/>
              </a:rPr>
              <a:t>Benefits:</a:t>
            </a:r>
          </a:p>
          <a:p>
            <a:pPr algn="l" marL="518158" indent="-259079" lvl="1">
              <a:lnSpc>
                <a:spcPts val="3359"/>
              </a:lnSpc>
              <a:spcBef>
                <a:spcPct val="0"/>
              </a:spcBef>
              <a:buFont typeface="Arial"/>
              <a:buChar char="•"/>
            </a:pPr>
            <a:r>
              <a:rPr lang="en-US" b="true" sz="2399" spc="-83">
                <a:solidFill>
                  <a:srgbClr val="F5F5F5"/>
                </a:solidFill>
                <a:latin typeface="Times New Roman Bold"/>
                <a:ea typeface="Times New Roman Bold"/>
                <a:cs typeface="Times New Roman Bold"/>
                <a:sym typeface="Times New Roman Bold"/>
              </a:rPr>
              <a:t>Information-theoretically secure</a:t>
            </a:r>
          </a:p>
          <a:p>
            <a:pPr algn="l" marL="518158" indent="-259079" lvl="1">
              <a:lnSpc>
                <a:spcPts val="3359"/>
              </a:lnSpc>
              <a:spcBef>
                <a:spcPct val="0"/>
              </a:spcBef>
              <a:buFont typeface="Arial"/>
              <a:buChar char="•"/>
            </a:pPr>
            <a:r>
              <a:rPr lang="en-US" b="true" sz="2399" spc="-83">
                <a:solidFill>
                  <a:srgbClr val="F5F5F5"/>
                </a:solidFill>
                <a:latin typeface="Times New Roman Bold"/>
                <a:ea typeface="Times New Roman Bold"/>
                <a:cs typeface="Times New Roman Bold"/>
                <a:sym typeface="Times New Roman Bold"/>
              </a:rPr>
              <a:t>No key management overhead</a:t>
            </a:r>
          </a:p>
          <a:p>
            <a:pPr algn="l" marL="518158" indent="-259079" lvl="1">
              <a:lnSpc>
                <a:spcPts val="3359"/>
              </a:lnSpc>
              <a:buFont typeface="Arial"/>
              <a:buChar char="•"/>
            </a:pPr>
            <a:r>
              <a:rPr lang="en-US" b="true" sz="2399" spc="-83">
                <a:solidFill>
                  <a:srgbClr val="F5F5F5"/>
                </a:solidFill>
                <a:latin typeface="Times New Roman Bold"/>
                <a:ea typeface="Times New Roman Bold"/>
                <a:cs typeface="Times New Roman Bold"/>
                <a:sym typeface="Times New Roman Bold"/>
              </a:rPr>
              <a:t>Real-time eavesdropping detection</a:t>
            </a:r>
          </a:p>
        </p:txBody>
      </p:sp>
      <p:sp>
        <p:nvSpPr>
          <p:cNvPr name="TextBox 14" id="14"/>
          <p:cNvSpPr txBox="true"/>
          <p:nvPr/>
        </p:nvSpPr>
        <p:spPr>
          <a:xfrm rot="0">
            <a:off x="9144000" y="3439423"/>
            <a:ext cx="9002151" cy="4187190"/>
          </a:xfrm>
          <a:prstGeom prst="rect">
            <a:avLst/>
          </a:prstGeom>
        </p:spPr>
        <p:txBody>
          <a:bodyPr anchor="t" rtlCol="false" tIns="0" lIns="0" bIns="0" rIns="0">
            <a:spAutoFit/>
          </a:bodyPr>
          <a:lstStyle/>
          <a:p>
            <a:pPr algn="l">
              <a:lnSpc>
                <a:spcPts val="3359"/>
              </a:lnSpc>
            </a:pPr>
            <a:r>
              <a:rPr lang="en-US" sz="2399" spc="-83" b="true">
                <a:solidFill>
                  <a:srgbClr val="F5F5F5"/>
                </a:solidFill>
                <a:latin typeface="Times New Roman Bold"/>
                <a:ea typeface="Times New Roman Bold"/>
                <a:cs typeface="Times New Roman Bold"/>
                <a:sym typeface="Times New Roman Bold"/>
              </a:rPr>
              <a:t>Authent</a:t>
            </a:r>
            <a:r>
              <a:rPr lang="en-US" b="true" sz="2399" spc="-83">
                <a:solidFill>
                  <a:srgbClr val="F5F5F5"/>
                </a:solidFill>
                <a:latin typeface="Times New Roman Bold"/>
                <a:ea typeface="Times New Roman Bold"/>
                <a:cs typeface="Times New Roman Bold"/>
                <a:sym typeface="Times New Roman Bold"/>
              </a:rPr>
              <a:t>ication in Quantum Networks</a:t>
            </a:r>
          </a:p>
          <a:p>
            <a:pPr algn="l">
              <a:lnSpc>
                <a:spcPts val="3359"/>
              </a:lnSpc>
            </a:pPr>
            <a:r>
              <a:rPr lang="en-US" b="true" sz="2399" spc="-83">
                <a:solidFill>
                  <a:srgbClr val="F5F5F5"/>
                </a:solidFill>
                <a:latin typeface="Times New Roman Bold"/>
                <a:ea typeface="Times New Roman Bold"/>
                <a:cs typeface="Times New Roman Bold"/>
                <a:sym typeface="Times New Roman Bold"/>
              </a:rPr>
              <a:t>Scenario: Quantum repeater networks require authentication before QKD.</a:t>
            </a:r>
          </a:p>
          <a:p>
            <a:pPr algn="l">
              <a:lnSpc>
                <a:spcPts val="3359"/>
              </a:lnSpc>
            </a:pPr>
            <a:r>
              <a:rPr lang="en-US" b="true" sz="2399" spc="-83">
                <a:solidFill>
                  <a:srgbClr val="F5F5F5"/>
                </a:solidFill>
                <a:latin typeface="Times New Roman Bold"/>
                <a:ea typeface="Times New Roman Bold"/>
                <a:cs typeface="Times New Roman Bold"/>
                <a:sym typeface="Times New Roman Bold"/>
              </a:rPr>
              <a:t>QSDC Solution: Use temporal authentication combined with </a:t>
            </a:r>
            <a:r>
              <a:rPr lang="en-US" b="true" sz="2399" spc="-83">
                <a:solidFill>
                  <a:srgbClr val="F5F5F5"/>
                </a:solidFill>
                <a:latin typeface="Times New Roman Bold"/>
                <a:ea typeface="Times New Roman Bold"/>
                <a:cs typeface="Times New Roman Bold"/>
                <a:sym typeface="Times New Roman Bold"/>
              </a:rPr>
              <a:t>QSDC</a:t>
            </a:r>
            <a:r>
              <a:rPr lang="en-US" b="true" sz="2399" spc="-83">
                <a:solidFill>
                  <a:srgbClr val="F5F5F5"/>
                </a:solidFill>
                <a:latin typeface="Times New Roman Bold"/>
                <a:ea typeface="Times New Roman Bold"/>
                <a:cs typeface="Times New Roman Bold"/>
                <a:sym typeface="Times New Roman Bold"/>
              </a:rPr>
              <a:t> </a:t>
            </a:r>
            <a:r>
              <a:rPr lang="en-US" b="true" sz="2399" spc="-83">
                <a:solidFill>
                  <a:srgbClr val="F5F5F5"/>
                </a:solidFill>
                <a:latin typeface="Times New Roman Bold"/>
                <a:ea typeface="Times New Roman Bold"/>
                <a:cs typeface="Times New Roman Bold"/>
                <a:sym typeface="Times New Roman Bold"/>
              </a:rPr>
              <a:t>for</a:t>
            </a:r>
            <a:r>
              <a:rPr lang="en-US" b="true" sz="2399" spc="-83">
                <a:solidFill>
                  <a:srgbClr val="F5F5F5"/>
                </a:solidFill>
                <a:latin typeface="Times New Roman Bold"/>
                <a:ea typeface="Times New Roman Bold"/>
                <a:cs typeface="Times New Roman Bold"/>
                <a:sym typeface="Times New Roman Bold"/>
              </a:rPr>
              <a:t> secure quantum repeater chain establishment.</a:t>
            </a:r>
          </a:p>
          <a:p>
            <a:pPr algn="l">
              <a:lnSpc>
                <a:spcPts val="3359"/>
              </a:lnSpc>
            </a:pPr>
          </a:p>
          <a:p>
            <a:pPr algn="l">
              <a:lnSpc>
                <a:spcPts val="3359"/>
              </a:lnSpc>
            </a:pPr>
            <a:r>
              <a:rPr lang="en-US" b="true" sz="2399" spc="-83">
                <a:solidFill>
                  <a:srgbClr val="F5F5F5"/>
                </a:solidFill>
                <a:latin typeface="Times New Roman Bold"/>
                <a:ea typeface="Times New Roman Bold"/>
                <a:cs typeface="Times New Roman Bold"/>
                <a:sym typeface="Times New Roman Bold"/>
              </a:rPr>
              <a:t>Hyb</a:t>
            </a:r>
            <a:r>
              <a:rPr lang="en-US" b="true" sz="2399" spc="-83">
                <a:solidFill>
                  <a:srgbClr val="F5F5F5"/>
                </a:solidFill>
                <a:latin typeface="Times New Roman Bold"/>
                <a:ea typeface="Times New Roman Bold"/>
                <a:cs typeface="Times New Roman Bold"/>
                <a:sym typeface="Times New Roman Bold"/>
              </a:rPr>
              <a:t>rid Classical-Quantum Enterprise Systems</a:t>
            </a:r>
          </a:p>
          <a:p>
            <a:pPr algn="l">
              <a:lnSpc>
                <a:spcPts val="3359"/>
              </a:lnSpc>
            </a:pPr>
            <a:r>
              <a:rPr lang="en-US" b="true" sz="2399" spc="-83">
                <a:solidFill>
                  <a:srgbClr val="F5F5F5"/>
                </a:solidFill>
                <a:latin typeface="Times New Roman Bold"/>
                <a:ea typeface="Times New Roman Bold"/>
                <a:cs typeface="Times New Roman Bold"/>
                <a:sym typeface="Times New Roman Bold"/>
              </a:rPr>
              <a:t>Architecture:</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Use</a:t>
            </a:r>
            <a:r>
              <a:rPr lang="en-US" b="true" sz="2399" spc="-83">
                <a:solidFill>
                  <a:srgbClr val="F5F5F5"/>
                </a:solidFill>
                <a:latin typeface="Times New Roman Bold"/>
                <a:ea typeface="Times New Roman Bold"/>
                <a:cs typeface="Times New Roman Bold"/>
                <a:sym typeface="Times New Roman Bold"/>
              </a:rPr>
              <a:t> QSDC for high-value, low-bandwidth secrets</a:t>
            </a:r>
          </a:p>
          <a:p>
            <a:pPr algn="l" marL="518158" indent="-259079" lvl="1">
              <a:lnSpc>
                <a:spcPts val="3359"/>
              </a:lnSpc>
              <a:spcBef>
                <a:spcPct val="0"/>
              </a:spcBef>
              <a:buAutoNum type="arabicPeriod" startAt="1"/>
            </a:pPr>
            <a:r>
              <a:rPr lang="en-US" b="true" sz="2399" spc="-83">
                <a:solidFill>
                  <a:srgbClr val="F5F5F5"/>
                </a:solidFill>
                <a:latin typeface="Times New Roman Bold"/>
                <a:ea typeface="Times New Roman Bold"/>
                <a:cs typeface="Times New Roman Bold"/>
                <a:sym typeface="Times New Roman Bold"/>
              </a:rPr>
              <a:t>Us</a:t>
            </a:r>
            <a:r>
              <a:rPr lang="en-US" b="true" sz="2399" spc="-83">
                <a:solidFill>
                  <a:srgbClr val="F5F5F5"/>
                </a:solidFill>
                <a:latin typeface="Times New Roman Bold"/>
                <a:ea typeface="Times New Roman Bold"/>
                <a:cs typeface="Times New Roman Bold"/>
                <a:sym typeface="Times New Roman Bold"/>
              </a:rPr>
              <a:t>e traditional encryption for bulk data</a:t>
            </a:r>
          </a:p>
          <a:p>
            <a:pPr algn="l" marL="518158" indent="-259079" lvl="1">
              <a:lnSpc>
                <a:spcPts val="3359"/>
              </a:lnSpc>
              <a:buAutoNum type="arabicPeriod" startAt="1"/>
            </a:pPr>
            <a:r>
              <a:rPr lang="en-US" b="true" sz="2399" spc="-83">
                <a:solidFill>
                  <a:srgbClr val="F5F5F5"/>
                </a:solidFill>
                <a:latin typeface="Times New Roman Bold"/>
                <a:ea typeface="Times New Roman Bold"/>
                <a:cs typeface="Times New Roman Bold"/>
                <a:sym typeface="Times New Roman Bold"/>
              </a:rPr>
              <a:t>Use QKD for periodic key refreshment</a:t>
            </a:r>
          </a:p>
        </p:txBody>
      </p:sp>
    </p:spTree>
  </p:cSld>
  <p:clrMapOvr>
    <a:masterClrMapping/>
  </p:clrMapOvr>
</p:sld>
</file>

<file path=ppt/slides/slide29.xml><?xml version="1.0" encoding="utf-8"?>
<p:sld xmlns:p="http://schemas.openxmlformats.org/presentationml/2006/main" xmlns:a="http://schemas.openxmlformats.org/drawingml/2006/main">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6675239" y="2748499"/>
            <a:ext cx="4937522" cy="122237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Times New Roman"/>
                <a:ea typeface="Times New Roman"/>
                <a:cs typeface="Times New Roman"/>
                <a:sym typeface="Times New Roman"/>
              </a:rPr>
              <a:t>Thank you all</a:t>
            </a:r>
          </a:p>
        </p:txBody>
      </p:sp>
      <p:sp>
        <p:nvSpPr>
          <p:cNvPr name="AutoShape 3" id="3"/>
          <p:cNvSpPr/>
          <p:nvPr/>
        </p:nvSpPr>
        <p:spPr>
          <a:xfrm flipV="true">
            <a:off x="378969" y="3966111"/>
            <a:ext cx="17530062" cy="4762"/>
          </a:xfrm>
          <a:prstGeom prst="line">
            <a:avLst/>
          </a:prstGeom>
          <a:ln cap="flat" w="9525">
            <a:solidFill>
              <a:srgbClr val="F5F5F5"/>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6757483"/>
            <a:ext cx="18505483" cy="3658878"/>
            <a:chOff x="0" y="0"/>
            <a:chExt cx="4873872" cy="963655"/>
          </a:xfrm>
        </p:grpSpPr>
        <p:sp>
          <p:nvSpPr>
            <p:cNvPr name="Freeform 3" id="3"/>
            <p:cNvSpPr/>
            <p:nvPr/>
          </p:nvSpPr>
          <p:spPr>
            <a:xfrm flipH="false" flipV="false" rot="0">
              <a:off x="0" y="0"/>
              <a:ext cx="4873872" cy="963655"/>
            </a:xfrm>
            <a:custGeom>
              <a:avLst/>
              <a:gdLst/>
              <a:ahLst/>
              <a:cxnLst/>
              <a:rect r="r" b="b" t="t" l="l"/>
              <a:pathLst>
                <a:path h="963655" w="4873872">
                  <a:moveTo>
                    <a:pt x="0" y="0"/>
                  </a:moveTo>
                  <a:lnTo>
                    <a:pt x="4873872" y="0"/>
                  </a:lnTo>
                  <a:lnTo>
                    <a:pt x="4873872" y="963655"/>
                  </a:lnTo>
                  <a:lnTo>
                    <a:pt x="0" y="963655"/>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0208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06425" y="3227966"/>
            <a:ext cx="5745480" cy="5001634"/>
            <a:chOff x="0" y="0"/>
            <a:chExt cx="890125" cy="774884"/>
          </a:xfrm>
        </p:grpSpPr>
        <p:sp>
          <p:nvSpPr>
            <p:cNvPr name="Freeform 6" id="6"/>
            <p:cNvSpPr/>
            <p:nvPr/>
          </p:nvSpPr>
          <p:spPr>
            <a:xfrm flipH="false" flipV="false" rot="0">
              <a:off x="0" y="0"/>
              <a:ext cx="890125" cy="774884"/>
            </a:xfrm>
            <a:custGeom>
              <a:avLst/>
              <a:gdLst/>
              <a:ahLst/>
              <a:cxnLst/>
              <a:rect r="r" b="b" t="t" l="l"/>
              <a:pathLst>
                <a:path h="774884" w="890125">
                  <a:moveTo>
                    <a:pt x="33687" y="0"/>
                  </a:moveTo>
                  <a:lnTo>
                    <a:pt x="856438" y="0"/>
                  </a:lnTo>
                  <a:cubicBezTo>
                    <a:pt x="865373" y="0"/>
                    <a:pt x="873941" y="3549"/>
                    <a:pt x="880259" y="9867"/>
                  </a:cubicBezTo>
                  <a:cubicBezTo>
                    <a:pt x="886576" y="16184"/>
                    <a:pt x="890125" y="24753"/>
                    <a:pt x="890125" y="33687"/>
                  </a:cubicBezTo>
                  <a:lnTo>
                    <a:pt x="890125" y="741197"/>
                  </a:lnTo>
                  <a:cubicBezTo>
                    <a:pt x="890125" y="750131"/>
                    <a:pt x="886576" y="758700"/>
                    <a:pt x="880259" y="765017"/>
                  </a:cubicBezTo>
                  <a:cubicBezTo>
                    <a:pt x="873941" y="771335"/>
                    <a:pt x="865373" y="774884"/>
                    <a:pt x="856438" y="774884"/>
                  </a:cubicBezTo>
                  <a:lnTo>
                    <a:pt x="33687" y="774884"/>
                  </a:lnTo>
                  <a:cubicBezTo>
                    <a:pt x="24753" y="774884"/>
                    <a:pt x="16184" y="771335"/>
                    <a:pt x="9867" y="765017"/>
                  </a:cubicBezTo>
                  <a:cubicBezTo>
                    <a:pt x="3549" y="758700"/>
                    <a:pt x="0" y="750131"/>
                    <a:pt x="0" y="741197"/>
                  </a:cubicBezTo>
                  <a:lnTo>
                    <a:pt x="0" y="33687"/>
                  </a:lnTo>
                  <a:cubicBezTo>
                    <a:pt x="0" y="24753"/>
                    <a:pt x="3549" y="16184"/>
                    <a:pt x="9867" y="9867"/>
                  </a:cubicBezTo>
                  <a:cubicBezTo>
                    <a:pt x="16184" y="3549"/>
                    <a:pt x="24753" y="0"/>
                    <a:pt x="33687" y="0"/>
                  </a:cubicBezTo>
                  <a:close/>
                </a:path>
              </a:pathLst>
            </a:custGeom>
            <a:blipFill>
              <a:blip r:embed="rId2"/>
              <a:stretch>
                <a:fillRect l="-15230" t="0" r="-15230" b="0"/>
              </a:stretch>
            </a:blipFill>
          </p:spPr>
        </p:sp>
      </p:grpSp>
      <p:sp>
        <p:nvSpPr>
          <p:cNvPr name="Freeform 7" id="7"/>
          <p:cNvSpPr/>
          <p:nvPr/>
        </p:nvSpPr>
        <p:spPr>
          <a:xfrm flipH="false" flipV="false" rot="0">
            <a:off x="15520093"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10800000">
            <a:off x="13716000" y="6657024"/>
            <a:ext cx="3543300" cy="200918"/>
            <a:chOff x="0" y="0"/>
            <a:chExt cx="933215" cy="52917"/>
          </a:xfrm>
        </p:grpSpPr>
        <p:sp>
          <p:nvSpPr>
            <p:cNvPr name="Freeform 9" id="9"/>
            <p:cNvSpPr/>
            <p:nvPr/>
          </p:nvSpPr>
          <p:spPr>
            <a:xfrm flipH="false" flipV="false" rot="0">
              <a:off x="0" y="0"/>
              <a:ext cx="933215" cy="52917"/>
            </a:xfrm>
            <a:custGeom>
              <a:avLst/>
              <a:gdLst/>
              <a:ahLst/>
              <a:cxnLst/>
              <a:rect r="r" b="b" t="t" l="l"/>
              <a:pathLst>
                <a:path h="52917" w="933215">
                  <a:moveTo>
                    <a:pt x="0" y="0"/>
                  </a:moveTo>
                  <a:lnTo>
                    <a:pt x="933215" y="0"/>
                  </a:lnTo>
                  <a:lnTo>
                    <a:pt x="933215"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0" id="10"/>
            <p:cNvSpPr txBox="true"/>
            <p:nvPr/>
          </p:nvSpPr>
          <p:spPr>
            <a:xfrm>
              <a:off x="0" y="-57150"/>
              <a:ext cx="933215" cy="1100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716000" y="87439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28700" y="6657024"/>
            <a:ext cx="1717357" cy="200918"/>
            <a:chOff x="0" y="0"/>
            <a:chExt cx="452308" cy="52917"/>
          </a:xfrm>
        </p:grpSpPr>
        <p:sp>
          <p:nvSpPr>
            <p:cNvPr name="Freeform 13" id="13"/>
            <p:cNvSpPr/>
            <p:nvPr/>
          </p:nvSpPr>
          <p:spPr>
            <a:xfrm flipH="false" flipV="false" rot="0">
              <a:off x="0" y="0"/>
              <a:ext cx="452308" cy="52917"/>
            </a:xfrm>
            <a:custGeom>
              <a:avLst/>
              <a:gdLst/>
              <a:ahLst/>
              <a:cxnLst/>
              <a:rect r="r" b="b" t="t" l="l"/>
              <a:pathLst>
                <a:path h="52917" w="452308">
                  <a:moveTo>
                    <a:pt x="0" y="0"/>
                  </a:moveTo>
                  <a:lnTo>
                    <a:pt x="452308" y="0"/>
                  </a:lnTo>
                  <a:lnTo>
                    <a:pt x="452308"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4" id="14"/>
            <p:cNvSpPr txBox="true"/>
            <p:nvPr/>
          </p:nvSpPr>
          <p:spPr>
            <a:xfrm>
              <a:off x="0" y="-57150"/>
              <a:ext cx="452308" cy="1100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true" rot="0">
            <a:off x="896295" y="545499"/>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9312772" y="517632"/>
            <a:ext cx="8700908" cy="2438401"/>
          </a:xfrm>
          <a:prstGeom prst="rect">
            <a:avLst/>
          </a:prstGeom>
        </p:spPr>
        <p:txBody>
          <a:bodyPr anchor="t" rtlCol="false" tIns="0" lIns="0" bIns="0" rIns="0">
            <a:spAutoFit/>
          </a:bodyPr>
          <a:lstStyle/>
          <a:p>
            <a:pPr algn="l">
              <a:lnSpc>
                <a:spcPts val="6000"/>
              </a:lnSpc>
            </a:pPr>
            <a:r>
              <a:rPr lang="en-US" sz="8000" spc="-280">
                <a:solidFill>
                  <a:srgbClr val="F5F5F5"/>
                </a:solidFill>
                <a:latin typeface="Times New Roman"/>
                <a:ea typeface="Times New Roman"/>
                <a:cs typeface="Times New Roman"/>
                <a:sym typeface="Times New Roman"/>
              </a:rPr>
              <a:t>WHAT IS QUANTUM COMMUNICATION</a:t>
            </a:r>
          </a:p>
        </p:txBody>
      </p:sp>
      <p:sp>
        <p:nvSpPr>
          <p:cNvPr name="TextBox 17" id="17"/>
          <p:cNvSpPr txBox="true"/>
          <p:nvPr/>
        </p:nvSpPr>
        <p:spPr>
          <a:xfrm rot="0">
            <a:off x="15851905" y="8906020"/>
            <a:ext cx="2161775" cy="375285"/>
          </a:xfrm>
          <a:prstGeom prst="rect">
            <a:avLst/>
          </a:prstGeom>
        </p:spPr>
        <p:txBody>
          <a:bodyPr anchor="t" rtlCol="false" tIns="0" lIns="0" bIns="0" rIns="0">
            <a:spAutoFit/>
          </a:bodyPr>
          <a:lstStyle/>
          <a:p>
            <a:pPr algn="l">
              <a:lnSpc>
                <a:spcPts val="2940"/>
              </a:lnSpc>
              <a:spcBef>
                <a:spcPct val="0"/>
              </a:spcBef>
            </a:pPr>
            <a:r>
              <a:rPr lang="en-US" sz="2100" spc="-52" u="sng">
                <a:solidFill>
                  <a:srgbClr val="F5F5F5"/>
                </a:solidFill>
                <a:latin typeface="Times New Roman"/>
                <a:ea typeface="Times New Roman"/>
                <a:cs typeface="Times New Roman"/>
                <a:sym typeface="Times New Roman"/>
                <a:hlinkClick r:id="rId9" tooltip="https://github.com/7elmie/EGQCC/tree/main"/>
              </a:rPr>
              <a:t>EGQCC</a:t>
            </a:r>
          </a:p>
        </p:txBody>
      </p:sp>
      <p:sp>
        <p:nvSpPr>
          <p:cNvPr name="TextBox 18" id="18"/>
          <p:cNvSpPr txBox="true"/>
          <p:nvPr/>
        </p:nvSpPr>
        <p:spPr>
          <a:xfrm rot="0">
            <a:off x="1028700" y="636788"/>
            <a:ext cx="7359063" cy="1780990"/>
          </a:xfrm>
          <a:prstGeom prst="rect">
            <a:avLst/>
          </a:prstGeom>
        </p:spPr>
        <p:txBody>
          <a:bodyPr anchor="t" rtlCol="false" tIns="0" lIns="0" bIns="0" rIns="0">
            <a:spAutoFit/>
          </a:bodyPr>
          <a:lstStyle/>
          <a:p>
            <a:pPr algn="l">
              <a:lnSpc>
                <a:spcPts val="4952"/>
              </a:lnSpc>
            </a:pPr>
            <a:r>
              <a:rPr lang="en-US" sz="3301" spc="165">
                <a:solidFill>
                  <a:srgbClr val="F5F5F5"/>
                </a:solidFill>
                <a:latin typeface="Times New Roman"/>
                <a:ea typeface="Times New Roman"/>
                <a:cs typeface="Times New Roman"/>
                <a:sym typeface="Times New Roman"/>
              </a:rPr>
              <a:t>Definition</a:t>
            </a:r>
          </a:p>
          <a:p>
            <a:pPr algn="l">
              <a:lnSpc>
                <a:spcPts val="3022"/>
              </a:lnSpc>
            </a:pPr>
            <a:r>
              <a:rPr lang="en-US" sz="2014" spc="100">
                <a:solidFill>
                  <a:srgbClr val="F5F5F5"/>
                </a:solidFill>
                <a:latin typeface="Times New Roman"/>
                <a:ea typeface="Times New Roman"/>
                <a:cs typeface="Times New Roman"/>
                <a:sym typeface="Times New Roman"/>
              </a:rPr>
              <a:t>Quantum Communication is the study and implementation of communication systems that use quantum states (typically photons) to transmit information securely.</a:t>
            </a:r>
          </a:p>
        </p:txBody>
      </p:sp>
      <p:sp>
        <p:nvSpPr>
          <p:cNvPr name="TextBox 19" id="19"/>
          <p:cNvSpPr txBox="true"/>
          <p:nvPr/>
        </p:nvSpPr>
        <p:spPr>
          <a:xfrm rot="0">
            <a:off x="1028700" y="2870309"/>
            <a:ext cx="4884420" cy="599948"/>
          </a:xfrm>
          <a:prstGeom prst="rect">
            <a:avLst/>
          </a:prstGeom>
        </p:spPr>
        <p:txBody>
          <a:bodyPr anchor="t" rtlCol="false" tIns="0" lIns="0" bIns="0" rIns="0">
            <a:spAutoFit/>
          </a:bodyPr>
          <a:lstStyle/>
          <a:p>
            <a:pPr algn="l">
              <a:lnSpc>
                <a:spcPts val="4732"/>
              </a:lnSpc>
              <a:spcBef>
                <a:spcPct val="0"/>
              </a:spcBef>
            </a:pPr>
            <a:r>
              <a:rPr lang="en-US" sz="3380" spc="-84">
                <a:solidFill>
                  <a:srgbClr val="F5F5F5"/>
                </a:solidFill>
                <a:latin typeface="Times New Roman"/>
                <a:ea typeface="Times New Roman"/>
                <a:cs typeface="Times New Roman"/>
                <a:sym typeface="Times New Roman"/>
              </a:rPr>
              <a:t>Key Properties:</a:t>
            </a:r>
          </a:p>
        </p:txBody>
      </p:sp>
      <p:sp>
        <p:nvSpPr>
          <p:cNvPr name="TextBox 20" id="20"/>
          <p:cNvSpPr txBox="true"/>
          <p:nvPr/>
        </p:nvSpPr>
        <p:spPr>
          <a:xfrm rot="0">
            <a:off x="1028700" y="3624452"/>
            <a:ext cx="7359063" cy="1905000"/>
          </a:xfrm>
          <a:prstGeom prst="rect">
            <a:avLst/>
          </a:prstGeom>
        </p:spPr>
        <p:txBody>
          <a:bodyPr anchor="t" rtlCol="false" tIns="0" lIns="0" bIns="0" rIns="0">
            <a:spAutoFit/>
          </a:bodyPr>
          <a:lstStyle/>
          <a:p>
            <a:pPr algn="l" marL="431801" indent="-215900" lvl="1">
              <a:lnSpc>
                <a:spcPts val="3000"/>
              </a:lnSpc>
              <a:buFont typeface="Arial"/>
              <a:buChar char="•"/>
            </a:pPr>
            <a:r>
              <a:rPr lang="en-US" sz="2000" spc="100">
                <a:solidFill>
                  <a:srgbClr val="F5F5F5"/>
                </a:solidFill>
                <a:latin typeface="Times New Roman"/>
                <a:ea typeface="Times New Roman"/>
                <a:cs typeface="Times New Roman"/>
                <a:sym typeface="Times New Roman"/>
              </a:rPr>
              <a:t>No-cloning theorem</a:t>
            </a:r>
          </a:p>
          <a:p>
            <a:pPr algn="l" marL="431801" indent="-215900" lvl="1">
              <a:lnSpc>
                <a:spcPts val="3000"/>
              </a:lnSpc>
              <a:spcBef>
                <a:spcPct val="0"/>
              </a:spcBef>
              <a:buFont typeface="Arial"/>
              <a:buChar char="•"/>
            </a:pPr>
            <a:r>
              <a:rPr lang="en-US" sz="2000" spc="100">
                <a:solidFill>
                  <a:srgbClr val="F5F5F5"/>
                </a:solidFill>
                <a:latin typeface="Times New Roman"/>
                <a:ea typeface="Times New Roman"/>
                <a:cs typeface="Times New Roman"/>
                <a:sym typeface="Times New Roman"/>
              </a:rPr>
              <a:t>M</a:t>
            </a:r>
            <a:r>
              <a:rPr lang="en-US" sz="2000" spc="100" strike="noStrike" u="none">
                <a:solidFill>
                  <a:srgbClr val="F5F5F5"/>
                </a:solidFill>
                <a:latin typeface="Times New Roman"/>
                <a:ea typeface="Times New Roman"/>
                <a:cs typeface="Times New Roman"/>
                <a:sym typeface="Times New Roman"/>
              </a:rPr>
              <a:t>easur</a:t>
            </a:r>
            <a:r>
              <a:rPr lang="en-US" sz="2000" spc="100" strike="noStrike" u="none">
                <a:solidFill>
                  <a:srgbClr val="F5F5F5"/>
                </a:solidFill>
                <a:latin typeface="Times New Roman"/>
                <a:ea typeface="Times New Roman"/>
                <a:cs typeface="Times New Roman"/>
                <a:sym typeface="Times New Roman"/>
              </a:rPr>
              <a:t>e</a:t>
            </a:r>
            <a:r>
              <a:rPr lang="en-US" sz="2000" spc="100" strike="noStrike" u="none">
                <a:solidFill>
                  <a:srgbClr val="F5F5F5"/>
                </a:solidFill>
                <a:latin typeface="Times New Roman"/>
                <a:ea typeface="Times New Roman"/>
                <a:cs typeface="Times New Roman"/>
                <a:sym typeface="Times New Roman"/>
              </a:rPr>
              <a:t>ment di</a:t>
            </a:r>
            <a:r>
              <a:rPr lang="en-US" sz="2000" spc="100" strike="noStrike" u="none">
                <a:solidFill>
                  <a:srgbClr val="F5F5F5"/>
                </a:solidFill>
                <a:latin typeface="Times New Roman"/>
                <a:ea typeface="Times New Roman"/>
                <a:cs typeface="Times New Roman"/>
                <a:sym typeface="Times New Roman"/>
              </a:rPr>
              <a:t>s</a:t>
            </a:r>
            <a:r>
              <a:rPr lang="en-US" sz="2000" spc="100" strike="noStrike" u="none">
                <a:solidFill>
                  <a:srgbClr val="F5F5F5"/>
                </a:solidFill>
                <a:latin typeface="Times New Roman"/>
                <a:ea typeface="Times New Roman"/>
                <a:cs typeface="Times New Roman"/>
                <a:sym typeface="Times New Roman"/>
              </a:rPr>
              <a:t>tur</a:t>
            </a:r>
            <a:r>
              <a:rPr lang="en-US" sz="2000" spc="100" strike="noStrike" u="none">
                <a:solidFill>
                  <a:srgbClr val="F5F5F5"/>
                </a:solidFill>
                <a:latin typeface="Times New Roman"/>
                <a:ea typeface="Times New Roman"/>
                <a:cs typeface="Times New Roman"/>
                <a:sym typeface="Times New Roman"/>
              </a:rPr>
              <a:t>ban</a:t>
            </a:r>
            <a:r>
              <a:rPr lang="en-US" sz="2000" spc="100" strike="noStrike" u="none">
                <a:solidFill>
                  <a:srgbClr val="F5F5F5"/>
                </a:solidFill>
                <a:latin typeface="Times New Roman"/>
                <a:ea typeface="Times New Roman"/>
                <a:cs typeface="Times New Roman"/>
                <a:sym typeface="Times New Roman"/>
              </a:rPr>
              <a:t>ce</a:t>
            </a:r>
          </a:p>
          <a:p>
            <a:pPr algn="l" marL="431801" indent="-215900" lvl="1">
              <a:lnSpc>
                <a:spcPts val="3000"/>
              </a:lnSpc>
              <a:spcBef>
                <a:spcPct val="0"/>
              </a:spcBef>
              <a:buFont typeface="Arial"/>
              <a:buChar char="•"/>
            </a:pPr>
            <a:r>
              <a:rPr lang="en-US" sz="2000" spc="100" strike="noStrike" u="none">
                <a:solidFill>
                  <a:srgbClr val="F5F5F5"/>
                </a:solidFill>
                <a:latin typeface="Times New Roman"/>
                <a:ea typeface="Times New Roman"/>
                <a:cs typeface="Times New Roman"/>
                <a:sym typeface="Times New Roman"/>
              </a:rPr>
              <a:t>Q</a:t>
            </a:r>
            <a:r>
              <a:rPr lang="en-US" sz="2000" spc="100" strike="noStrike" u="none">
                <a:solidFill>
                  <a:srgbClr val="F5F5F5"/>
                </a:solidFill>
                <a:latin typeface="Times New Roman"/>
                <a:ea typeface="Times New Roman"/>
                <a:cs typeface="Times New Roman"/>
                <a:sym typeface="Times New Roman"/>
              </a:rPr>
              <a:t>uan</a:t>
            </a:r>
            <a:r>
              <a:rPr lang="en-US" sz="2000" spc="100" strike="noStrike" u="none">
                <a:solidFill>
                  <a:srgbClr val="F5F5F5"/>
                </a:solidFill>
                <a:latin typeface="Times New Roman"/>
                <a:ea typeface="Times New Roman"/>
                <a:cs typeface="Times New Roman"/>
                <a:sym typeface="Times New Roman"/>
              </a:rPr>
              <a:t>tum</a:t>
            </a:r>
            <a:r>
              <a:rPr lang="en-US" sz="2000" spc="100" strike="noStrike" u="none">
                <a:solidFill>
                  <a:srgbClr val="F5F5F5"/>
                </a:solidFill>
                <a:latin typeface="Times New Roman"/>
                <a:ea typeface="Times New Roman"/>
                <a:cs typeface="Times New Roman"/>
                <a:sym typeface="Times New Roman"/>
              </a:rPr>
              <a:t> superp</a:t>
            </a:r>
            <a:r>
              <a:rPr lang="en-US" sz="2000" spc="100" strike="noStrike" u="none">
                <a:solidFill>
                  <a:srgbClr val="F5F5F5"/>
                </a:solidFill>
                <a:latin typeface="Times New Roman"/>
                <a:ea typeface="Times New Roman"/>
                <a:cs typeface="Times New Roman"/>
                <a:sym typeface="Times New Roman"/>
              </a:rPr>
              <a:t>os</a:t>
            </a:r>
            <a:r>
              <a:rPr lang="en-US" sz="2000" spc="100" strike="noStrike" u="none">
                <a:solidFill>
                  <a:srgbClr val="F5F5F5"/>
                </a:solidFill>
                <a:latin typeface="Times New Roman"/>
                <a:ea typeface="Times New Roman"/>
                <a:cs typeface="Times New Roman"/>
                <a:sym typeface="Times New Roman"/>
              </a:rPr>
              <a:t>it</a:t>
            </a:r>
            <a:r>
              <a:rPr lang="en-US" sz="2000" spc="100" strike="noStrike" u="none">
                <a:solidFill>
                  <a:srgbClr val="F5F5F5"/>
                </a:solidFill>
                <a:latin typeface="Times New Roman"/>
                <a:ea typeface="Times New Roman"/>
                <a:cs typeface="Times New Roman"/>
                <a:sym typeface="Times New Roman"/>
              </a:rPr>
              <a:t>ion</a:t>
            </a:r>
            <a:r>
              <a:rPr lang="en-US" sz="2000" spc="100" strike="noStrike" u="none">
                <a:solidFill>
                  <a:srgbClr val="F5F5F5"/>
                </a:solidFill>
                <a:latin typeface="Times New Roman"/>
                <a:ea typeface="Times New Roman"/>
                <a:cs typeface="Times New Roman"/>
                <a:sym typeface="Times New Roman"/>
              </a:rPr>
              <a:t> </a:t>
            </a:r>
            <a:r>
              <a:rPr lang="en-US" sz="2000" spc="100" strike="noStrike" u="none">
                <a:solidFill>
                  <a:srgbClr val="F5F5F5"/>
                </a:solidFill>
                <a:latin typeface="Times New Roman"/>
                <a:ea typeface="Times New Roman"/>
                <a:cs typeface="Times New Roman"/>
                <a:sym typeface="Times New Roman"/>
              </a:rPr>
              <a:t>a</a:t>
            </a:r>
            <a:r>
              <a:rPr lang="en-US" sz="2000" spc="100" strike="noStrike" u="none">
                <a:solidFill>
                  <a:srgbClr val="F5F5F5"/>
                </a:solidFill>
                <a:latin typeface="Times New Roman"/>
                <a:ea typeface="Times New Roman"/>
                <a:cs typeface="Times New Roman"/>
                <a:sym typeface="Times New Roman"/>
              </a:rPr>
              <a:t>n</a:t>
            </a:r>
            <a:r>
              <a:rPr lang="en-US" sz="2000" spc="100" strike="noStrike" u="none">
                <a:solidFill>
                  <a:srgbClr val="F5F5F5"/>
                </a:solidFill>
                <a:latin typeface="Times New Roman"/>
                <a:ea typeface="Times New Roman"/>
                <a:cs typeface="Times New Roman"/>
                <a:sym typeface="Times New Roman"/>
              </a:rPr>
              <a:t>d </a:t>
            </a:r>
            <a:r>
              <a:rPr lang="en-US" sz="2000" spc="100" strike="noStrike" u="none">
                <a:solidFill>
                  <a:srgbClr val="F5F5F5"/>
                </a:solidFill>
                <a:latin typeface="Times New Roman"/>
                <a:ea typeface="Times New Roman"/>
                <a:cs typeface="Times New Roman"/>
                <a:sym typeface="Times New Roman"/>
              </a:rPr>
              <a:t>ent</a:t>
            </a:r>
            <a:r>
              <a:rPr lang="en-US" sz="2000" spc="100" strike="noStrike" u="none">
                <a:solidFill>
                  <a:srgbClr val="F5F5F5"/>
                </a:solidFill>
                <a:latin typeface="Times New Roman"/>
                <a:ea typeface="Times New Roman"/>
                <a:cs typeface="Times New Roman"/>
                <a:sym typeface="Times New Roman"/>
              </a:rPr>
              <a:t>an</a:t>
            </a:r>
            <a:r>
              <a:rPr lang="en-US" sz="2000" spc="100" strike="noStrike" u="none">
                <a:solidFill>
                  <a:srgbClr val="F5F5F5"/>
                </a:solidFill>
                <a:latin typeface="Times New Roman"/>
                <a:ea typeface="Times New Roman"/>
                <a:cs typeface="Times New Roman"/>
                <a:sym typeface="Times New Roman"/>
              </a:rPr>
              <a:t>g</a:t>
            </a:r>
            <a:r>
              <a:rPr lang="en-US" sz="2000" spc="100" strike="noStrike" u="none">
                <a:solidFill>
                  <a:srgbClr val="F5F5F5"/>
                </a:solidFill>
                <a:latin typeface="Times New Roman"/>
                <a:ea typeface="Times New Roman"/>
                <a:cs typeface="Times New Roman"/>
                <a:sym typeface="Times New Roman"/>
              </a:rPr>
              <a:t>lem</a:t>
            </a:r>
            <a:r>
              <a:rPr lang="en-US" sz="2000" spc="100" strike="noStrike" u="none">
                <a:solidFill>
                  <a:srgbClr val="F5F5F5"/>
                </a:solidFill>
                <a:latin typeface="Times New Roman"/>
                <a:ea typeface="Times New Roman"/>
                <a:cs typeface="Times New Roman"/>
                <a:sym typeface="Times New Roman"/>
              </a:rPr>
              <a:t>en</a:t>
            </a:r>
            <a:r>
              <a:rPr lang="en-US" sz="2000" spc="100" strike="noStrike" u="none">
                <a:solidFill>
                  <a:srgbClr val="F5F5F5"/>
                </a:solidFill>
                <a:latin typeface="Times New Roman"/>
                <a:ea typeface="Times New Roman"/>
                <a:cs typeface="Times New Roman"/>
                <a:sym typeface="Times New Roman"/>
              </a:rPr>
              <a:t>t</a:t>
            </a:r>
          </a:p>
          <a:p>
            <a:pPr algn="l">
              <a:lnSpc>
                <a:spcPts val="3000"/>
              </a:lnSpc>
              <a:spcBef>
                <a:spcPct val="0"/>
              </a:spcBef>
            </a:pPr>
          </a:p>
          <a:p>
            <a:pPr algn="l">
              <a:lnSpc>
                <a:spcPts val="3000"/>
              </a:lnSpc>
              <a:spcBef>
                <a:spcPct val="0"/>
              </a:spcBef>
            </a:pPr>
            <a:r>
              <a:rPr lang="en-US" sz="2000" spc="100" strike="noStrike" u="none">
                <a:solidFill>
                  <a:srgbClr val="F5F5F5"/>
                </a:solidFill>
                <a:latin typeface="Times New Roman"/>
                <a:ea typeface="Times New Roman"/>
                <a:cs typeface="Times New Roman"/>
                <a:sym typeface="Times New Roman"/>
              </a:rPr>
              <a:t>Th</a:t>
            </a:r>
            <a:r>
              <a:rPr lang="en-US" sz="2000" spc="100" strike="noStrike" u="none">
                <a:solidFill>
                  <a:srgbClr val="F5F5F5"/>
                </a:solidFill>
                <a:latin typeface="Times New Roman"/>
                <a:ea typeface="Times New Roman"/>
                <a:cs typeface="Times New Roman"/>
                <a:sym typeface="Times New Roman"/>
              </a:rPr>
              <a:t>e</a:t>
            </a:r>
            <a:r>
              <a:rPr lang="en-US" sz="2000" spc="100" strike="noStrike" u="none">
                <a:solidFill>
                  <a:srgbClr val="F5F5F5"/>
                </a:solidFill>
                <a:latin typeface="Times New Roman"/>
                <a:ea typeface="Times New Roman"/>
                <a:cs typeface="Times New Roman"/>
                <a:sym typeface="Times New Roman"/>
              </a:rPr>
              <a:t>se p</a:t>
            </a:r>
            <a:r>
              <a:rPr lang="en-US" sz="2000" spc="100" strike="noStrike" u="none">
                <a:solidFill>
                  <a:srgbClr val="F5F5F5"/>
                </a:solidFill>
                <a:latin typeface="Times New Roman"/>
                <a:ea typeface="Times New Roman"/>
                <a:cs typeface="Times New Roman"/>
                <a:sym typeface="Times New Roman"/>
              </a:rPr>
              <a:t>rop</a:t>
            </a:r>
            <a:r>
              <a:rPr lang="en-US" sz="2000" spc="100" strike="noStrike" u="none">
                <a:solidFill>
                  <a:srgbClr val="F5F5F5"/>
                </a:solidFill>
                <a:latin typeface="Times New Roman"/>
                <a:ea typeface="Times New Roman"/>
                <a:cs typeface="Times New Roman"/>
                <a:sym typeface="Times New Roman"/>
              </a:rPr>
              <a:t>er</a:t>
            </a:r>
            <a:r>
              <a:rPr lang="en-US" sz="2000" spc="100" strike="noStrike" u="none">
                <a:solidFill>
                  <a:srgbClr val="F5F5F5"/>
                </a:solidFill>
                <a:latin typeface="Times New Roman"/>
                <a:ea typeface="Times New Roman"/>
                <a:cs typeface="Times New Roman"/>
                <a:sym typeface="Times New Roman"/>
              </a:rPr>
              <a:t>ties ena</a:t>
            </a:r>
            <a:r>
              <a:rPr lang="en-US" sz="2000" spc="100" strike="noStrike" u="none">
                <a:solidFill>
                  <a:srgbClr val="F5F5F5"/>
                </a:solidFill>
                <a:latin typeface="Times New Roman"/>
                <a:ea typeface="Times New Roman"/>
                <a:cs typeface="Times New Roman"/>
                <a:sym typeface="Times New Roman"/>
              </a:rPr>
              <a:t>bl</a:t>
            </a:r>
            <a:r>
              <a:rPr lang="en-US" sz="2000" spc="100" strike="noStrike" u="none">
                <a:solidFill>
                  <a:srgbClr val="F5F5F5"/>
                </a:solidFill>
                <a:latin typeface="Times New Roman"/>
                <a:ea typeface="Times New Roman"/>
                <a:cs typeface="Times New Roman"/>
                <a:sym typeface="Times New Roman"/>
              </a:rPr>
              <a:t>e </a:t>
            </a:r>
            <a:r>
              <a:rPr lang="en-US" sz="2000" spc="100" strike="noStrike" u="none">
                <a:solidFill>
                  <a:srgbClr val="F5F5F5"/>
                </a:solidFill>
                <a:latin typeface="Times New Roman"/>
                <a:ea typeface="Times New Roman"/>
                <a:cs typeface="Times New Roman"/>
                <a:sym typeface="Times New Roman"/>
              </a:rPr>
              <a:t>intrinsi</a:t>
            </a:r>
            <a:r>
              <a:rPr lang="en-US" sz="2000" spc="100" strike="noStrike" u="none">
                <a:solidFill>
                  <a:srgbClr val="F5F5F5"/>
                </a:solidFill>
                <a:latin typeface="Times New Roman"/>
                <a:ea typeface="Times New Roman"/>
                <a:cs typeface="Times New Roman"/>
                <a:sym typeface="Times New Roman"/>
              </a:rPr>
              <a:t>c e</a:t>
            </a:r>
            <a:r>
              <a:rPr lang="en-US" sz="2000" spc="100" strike="noStrike" u="none">
                <a:solidFill>
                  <a:srgbClr val="F5F5F5"/>
                </a:solidFill>
                <a:latin typeface="Times New Roman"/>
                <a:ea typeface="Times New Roman"/>
                <a:cs typeface="Times New Roman"/>
                <a:sym typeface="Times New Roman"/>
              </a:rPr>
              <a:t>av</a:t>
            </a:r>
            <a:r>
              <a:rPr lang="en-US" sz="2000" spc="100" strike="noStrike" u="none">
                <a:solidFill>
                  <a:srgbClr val="F5F5F5"/>
                </a:solidFill>
                <a:latin typeface="Times New Roman"/>
                <a:ea typeface="Times New Roman"/>
                <a:cs typeface="Times New Roman"/>
                <a:sym typeface="Times New Roman"/>
              </a:rPr>
              <a:t>e</a:t>
            </a:r>
            <a:r>
              <a:rPr lang="en-US" sz="2000" spc="100" strike="noStrike" u="none">
                <a:solidFill>
                  <a:srgbClr val="F5F5F5"/>
                </a:solidFill>
                <a:latin typeface="Times New Roman"/>
                <a:ea typeface="Times New Roman"/>
                <a:cs typeface="Times New Roman"/>
                <a:sym typeface="Times New Roman"/>
              </a:rPr>
              <a:t>sd</a:t>
            </a:r>
            <a:r>
              <a:rPr lang="en-US" sz="2000" spc="100" strike="noStrike" u="none">
                <a:solidFill>
                  <a:srgbClr val="F5F5F5"/>
                </a:solidFill>
                <a:latin typeface="Times New Roman"/>
                <a:ea typeface="Times New Roman"/>
                <a:cs typeface="Times New Roman"/>
                <a:sym typeface="Times New Roman"/>
              </a:rPr>
              <a:t>r</a:t>
            </a:r>
            <a:r>
              <a:rPr lang="en-US" sz="2000" spc="100" strike="noStrike" u="none">
                <a:solidFill>
                  <a:srgbClr val="F5F5F5"/>
                </a:solidFill>
                <a:latin typeface="Times New Roman"/>
                <a:ea typeface="Times New Roman"/>
                <a:cs typeface="Times New Roman"/>
                <a:sym typeface="Times New Roman"/>
              </a:rPr>
              <a:t>opp</a:t>
            </a:r>
            <a:r>
              <a:rPr lang="en-US" sz="2000" spc="100" strike="noStrike" u="none">
                <a:solidFill>
                  <a:srgbClr val="F5F5F5"/>
                </a:solidFill>
                <a:latin typeface="Times New Roman"/>
                <a:ea typeface="Times New Roman"/>
                <a:cs typeface="Times New Roman"/>
                <a:sym typeface="Times New Roman"/>
              </a:rPr>
              <a:t>ing d</a:t>
            </a:r>
            <a:r>
              <a:rPr lang="en-US" sz="2000" spc="100" strike="noStrike" u="none">
                <a:solidFill>
                  <a:srgbClr val="F5F5F5"/>
                </a:solidFill>
                <a:latin typeface="Times New Roman"/>
                <a:ea typeface="Times New Roman"/>
                <a:cs typeface="Times New Roman"/>
                <a:sym typeface="Times New Roman"/>
              </a:rPr>
              <a:t>e</a:t>
            </a:r>
            <a:r>
              <a:rPr lang="en-US" sz="2000" spc="100" strike="noStrike" u="none">
                <a:solidFill>
                  <a:srgbClr val="F5F5F5"/>
                </a:solidFill>
                <a:latin typeface="Times New Roman"/>
                <a:ea typeface="Times New Roman"/>
                <a:cs typeface="Times New Roman"/>
                <a:sym typeface="Times New Roman"/>
              </a:rPr>
              <a:t>te</a:t>
            </a:r>
            <a:r>
              <a:rPr lang="en-US" sz="2000" spc="100" strike="noStrike" u="none">
                <a:solidFill>
                  <a:srgbClr val="F5F5F5"/>
                </a:solidFill>
                <a:latin typeface="Times New Roman"/>
                <a:ea typeface="Times New Roman"/>
                <a:cs typeface="Times New Roman"/>
                <a:sym typeface="Times New Roman"/>
              </a:rPr>
              <a:t>c</a:t>
            </a:r>
            <a:r>
              <a:rPr lang="en-US" sz="2000" spc="100" strike="noStrike" u="none">
                <a:solidFill>
                  <a:srgbClr val="F5F5F5"/>
                </a:solidFill>
                <a:latin typeface="Times New Roman"/>
                <a:ea typeface="Times New Roman"/>
                <a:cs typeface="Times New Roman"/>
                <a:sym typeface="Times New Roman"/>
              </a:rPr>
              <a:t>tion.</a:t>
            </a:r>
          </a:p>
        </p:txBody>
      </p:sp>
      <p:sp>
        <p:nvSpPr>
          <p:cNvPr name="TextBox 21" id="21"/>
          <p:cNvSpPr txBox="true"/>
          <p:nvPr/>
        </p:nvSpPr>
        <p:spPr>
          <a:xfrm rot="0">
            <a:off x="1028700" y="8932545"/>
            <a:ext cx="6868945" cy="391795"/>
          </a:xfrm>
          <a:prstGeom prst="rect">
            <a:avLst/>
          </a:prstGeom>
        </p:spPr>
        <p:txBody>
          <a:bodyPr anchor="t" rtlCol="false" tIns="0" lIns="0" bIns="0" rIns="0">
            <a:spAutoFit/>
          </a:bodyPr>
          <a:lstStyle/>
          <a:p>
            <a:pPr algn="l">
              <a:lnSpc>
                <a:spcPts val="3079"/>
              </a:lnSpc>
              <a:spcBef>
                <a:spcPct val="0"/>
              </a:spcBef>
            </a:pPr>
            <a:r>
              <a:rPr lang="en-US" sz="2199" spc="-54">
                <a:solidFill>
                  <a:srgbClr val="F5F5F5"/>
                </a:solidFill>
                <a:latin typeface="Times New Roman"/>
                <a:ea typeface="Times New Roman"/>
                <a:cs typeface="Times New Roman"/>
                <a:sym typeface="Times New Roman"/>
              </a:rPr>
              <a:t>Quantum Communication – Physical Layer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6757483"/>
            <a:ext cx="18505483" cy="3658878"/>
            <a:chOff x="0" y="0"/>
            <a:chExt cx="4873872" cy="963655"/>
          </a:xfrm>
        </p:grpSpPr>
        <p:sp>
          <p:nvSpPr>
            <p:cNvPr name="Freeform 3" id="3"/>
            <p:cNvSpPr/>
            <p:nvPr/>
          </p:nvSpPr>
          <p:spPr>
            <a:xfrm flipH="false" flipV="false" rot="0">
              <a:off x="0" y="0"/>
              <a:ext cx="4873872" cy="963655"/>
            </a:xfrm>
            <a:custGeom>
              <a:avLst/>
              <a:gdLst/>
              <a:ahLst/>
              <a:cxnLst/>
              <a:rect r="r" b="b" t="t" l="l"/>
              <a:pathLst>
                <a:path h="963655" w="4873872">
                  <a:moveTo>
                    <a:pt x="0" y="0"/>
                  </a:moveTo>
                  <a:lnTo>
                    <a:pt x="4873872" y="0"/>
                  </a:lnTo>
                  <a:lnTo>
                    <a:pt x="4873872" y="963655"/>
                  </a:lnTo>
                  <a:lnTo>
                    <a:pt x="0" y="963655"/>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02080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520093" y="8936627"/>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3716000" y="6657024"/>
            <a:ext cx="3543300" cy="200918"/>
            <a:chOff x="0" y="0"/>
            <a:chExt cx="933215" cy="52917"/>
          </a:xfrm>
        </p:grpSpPr>
        <p:sp>
          <p:nvSpPr>
            <p:cNvPr name="Freeform 7" id="7"/>
            <p:cNvSpPr/>
            <p:nvPr/>
          </p:nvSpPr>
          <p:spPr>
            <a:xfrm flipH="false" flipV="false" rot="0">
              <a:off x="0" y="0"/>
              <a:ext cx="933215" cy="52917"/>
            </a:xfrm>
            <a:custGeom>
              <a:avLst/>
              <a:gdLst/>
              <a:ahLst/>
              <a:cxnLst/>
              <a:rect r="r" b="b" t="t" l="l"/>
              <a:pathLst>
                <a:path h="52917" w="933215">
                  <a:moveTo>
                    <a:pt x="0" y="0"/>
                  </a:moveTo>
                  <a:lnTo>
                    <a:pt x="933215" y="0"/>
                  </a:lnTo>
                  <a:lnTo>
                    <a:pt x="933215"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933215" cy="1100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716000" y="8743950"/>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6657024"/>
            <a:ext cx="1717357" cy="200918"/>
            <a:chOff x="0" y="0"/>
            <a:chExt cx="452308" cy="52917"/>
          </a:xfrm>
        </p:grpSpPr>
        <p:sp>
          <p:nvSpPr>
            <p:cNvPr name="Freeform 11" id="11"/>
            <p:cNvSpPr/>
            <p:nvPr/>
          </p:nvSpPr>
          <p:spPr>
            <a:xfrm flipH="false" flipV="false" rot="0">
              <a:off x="0" y="0"/>
              <a:ext cx="452308" cy="52917"/>
            </a:xfrm>
            <a:custGeom>
              <a:avLst/>
              <a:gdLst/>
              <a:ahLst/>
              <a:cxnLst/>
              <a:rect r="r" b="b" t="t" l="l"/>
              <a:pathLst>
                <a:path h="52917" w="452308">
                  <a:moveTo>
                    <a:pt x="0" y="0"/>
                  </a:moveTo>
                  <a:lnTo>
                    <a:pt x="452308" y="0"/>
                  </a:lnTo>
                  <a:lnTo>
                    <a:pt x="452308"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12" id="12"/>
            <p:cNvSpPr txBox="true"/>
            <p:nvPr/>
          </p:nvSpPr>
          <p:spPr>
            <a:xfrm>
              <a:off x="0" y="-57150"/>
              <a:ext cx="452308" cy="110067"/>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true" rot="0">
            <a:off x="896295" y="545499"/>
            <a:ext cx="264810" cy="205589"/>
          </a:xfrm>
          <a:custGeom>
            <a:avLst/>
            <a:gdLst/>
            <a:ahLst/>
            <a:cxnLst/>
            <a:rect r="r" b="b" t="t" l="l"/>
            <a:pathLst>
              <a:path h="205589" w="264810">
                <a:moveTo>
                  <a:pt x="0" y="205589"/>
                </a:moveTo>
                <a:lnTo>
                  <a:pt x="264810" y="205589"/>
                </a:lnTo>
                <a:lnTo>
                  <a:pt x="264810" y="0"/>
                </a:lnTo>
                <a:lnTo>
                  <a:pt x="0" y="0"/>
                </a:lnTo>
                <a:lnTo>
                  <a:pt x="0" y="2055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469035" y="781045"/>
            <a:ext cx="15463757" cy="742960"/>
          </a:xfrm>
          <a:prstGeom prst="rect">
            <a:avLst/>
          </a:prstGeom>
        </p:spPr>
        <p:txBody>
          <a:bodyPr anchor="t" rtlCol="false" tIns="0" lIns="0" bIns="0" rIns="0">
            <a:spAutoFit/>
          </a:bodyPr>
          <a:lstStyle/>
          <a:p>
            <a:pPr algn="l">
              <a:lnSpc>
                <a:spcPts val="4875"/>
              </a:lnSpc>
            </a:pPr>
            <a:r>
              <a:rPr lang="en-US" sz="6500" spc="-227">
                <a:solidFill>
                  <a:srgbClr val="F5F5F5"/>
                </a:solidFill>
                <a:latin typeface="Times New Roman"/>
                <a:ea typeface="Times New Roman"/>
                <a:cs typeface="Times New Roman"/>
                <a:sym typeface="Times New Roman"/>
              </a:rPr>
              <a:t>WHY  THE  PHYSICAL  LAYER  MATTERS</a:t>
            </a:r>
          </a:p>
        </p:txBody>
      </p:sp>
      <p:sp>
        <p:nvSpPr>
          <p:cNvPr name="TextBox 15" id="15"/>
          <p:cNvSpPr txBox="true"/>
          <p:nvPr/>
        </p:nvSpPr>
        <p:spPr>
          <a:xfrm rot="0">
            <a:off x="15851905" y="8906020"/>
            <a:ext cx="2161775" cy="358775"/>
          </a:xfrm>
          <a:prstGeom prst="rect">
            <a:avLst/>
          </a:prstGeom>
        </p:spPr>
        <p:txBody>
          <a:bodyPr anchor="t" rtlCol="false" tIns="0" lIns="0" bIns="0" rIns="0">
            <a:spAutoFit/>
          </a:bodyPr>
          <a:lstStyle/>
          <a:p>
            <a:pPr algn="l">
              <a:lnSpc>
                <a:spcPts val="2800"/>
              </a:lnSpc>
              <a:spcBef>
                <a:spcPct val="0"/>
              </a:spcBef>
            </a:pPr>
            <a:r>
              <a:rPr lang="en-US" sz="2000" spc="-50" u="sng">
                <a:solidFill>
                  <a:srgbClr val="F5F5F5"/>
                </a:solidFill>
                <a:latin typeface="Times New Roman"/>
                <a:ea typeface="Times New Roman"/>
                <a:cs typeface="Times New Roman"/>
                <a:sym typeface="Times New Roman"/>
                <a:hlinkClick r:id="rId8" tooltip="https://github.com/7elmie/EGQCC/tree/main"/>
              </a:rPr>
              <a:t>EGQCC</a:t>
            </a:r>
          </a:p>
        </p:txBody>
      </p:sp>
      <p:sp>
        <p:nvSpPr>
          <p:cNvPr name="TextBox 16" id="16"/>
          <p:cNvSpPr txBox="true"/>
          <p:nvPr/>
        </p:nvSpPr>
        <p:spPr>
          <a:xfrm rot="0">
            <a:off x="1469035" y="1715137"/>
            <a:ext cx="13471526" cy="4684080"/>
          </a:xfrm>
          <a:prstGeom prst="rect">
            <a:avLst/>
          </a:prstGeom>
        </p:spPr>
        <p:txBody>
          <a:bodyPr anchor="t" rtlCol="false" tIns="0" lIns="0" bIns="0" rIns="0">
            <a:spAutoFit/>
          </a:bodyPr>
          <a:lstStyle/>
          <a:p>
            <a:pPr algn="l" marL="712855" indent="-356428" lvl="1">
              <a:lnSpc>
                <a:spcPts val="4952"/>
              </a:lnSpc>
              <a:buFont typeface="Arial"/>
              <a:buChar char="•"/>
            </a:pPr>
            <a:r>
              <a:rPr lang="en-US" sz="3301" spc="165">
                <a:solidFill>
                  <a:srgbClr val="F5F5F5"/>
                </a:solidFill>
                <a:latin typeface="Times New Roman"/>
                <a:ea typeface="Times New Roman"/>
                <a:cs typeface="Times New Roman"/>
                <a:sym typeface="Times New Roman"/>
              </a:rPr>
              <a:t>In classical networks, the physical layer is mostly security-agnostic</a:t>
            </a:r>
          </a:p>
          <a:p>
            <a:pPr algn="l" marL="712855" indent="-356428" lvl="1">
              <a:lnSpc>
                <a:spcPts val="4952"/>
              </a:lnSpc>
              <a:buFont typeface="Arial"/>
              <a:buChar char="•"/>
            </a:pPr>
            <a:r>
              <a:rPr lang="en-US" sz="3301" spc="165">
                <a:solidFill>
                  <a:srgbClr val="F5F5F5"/>
                </a:solidFill>
                <a:latin typeface="Times New Roman"/>
                <a:ea typeface="Times New Roman"/>
                <a:cs typeface="Times New Roman"/>
                <a:sym typeface="Times New Roman"/>
              </a:rPr>
              <a:t>In q</a:t>
            </a:r>
            <a:r>
              <a:rPr lang="en-US" sz="3301" spc="165">
                <a:solidFill>
                  <a:srgbClr val="F5F5F5"/>
                </a:solidFill>
                <a:latin typeface="Times New Roman"/>
                <a:ea typeface="Times New Roman"/>
                <a:cs typeface="Times New Roman"/>
                <a:sym typeface="Times New Roman"/>
              </a:rPr>
              <a:t>uantum communication:</a:t>
            </a:r>
          </a:p>
          <a:p>
            <a:pPr algn="l" marL="1425711" indent="-475237" lvl="2">
              <a:lnSpc>
                <a:spcPts val="4952"/>
              </a:lnSpc>
              <a:buFont typeface="Arial"/>
              <a:buChar char="⚬"/>
            </a:pPr>
            <a:r>
              <a:rPr lang="en-US" sz="3301" spc="165">
                <a:solidFill>
                  <a:srgbClr val="F5F5F5"/>
                </a:solidFill>
                <a:latin typeface="Times New Roman"/>
                <a:ea typeface="Times New Roman"/>
                <a:cs typeface="Times New Roman"/>
                <a:sym typeface="Times New Roman"/>
              </a:rPr>
              <a:t>Hardware directly impacts security</a:t>
            </a:r>
          </a:p>
          <a:p>
            <a:pPr algn="l" marL="1425711" indent="-475237" lvl="2">
              <a:lnSpc>
                <a:spcPts val="4952"/>
              </a:lnSpc>
              <a:buFont typeface="Arial"/>
              <a:buChar char="⚬"/>
            </a:pPr>
            <a:r>
              <a:rPr lang="en-US" sz="3301" spc="165">
                <a:solidFill>
                  <a:srgbClr val="F5F5F5"/>
                </a:solidFill>
                <a:latin typeface="Times New Roman"/>
                <a:ea typeface="Times New Roman"/>
                <a:cs typeface="Times New Roman"/>
                <a:sym typeface="Times New Roman"/>
              </a:rPr>
              <a:t>Noise, loss, and detector efficiency affect correctness</a:t>
            </a:r>
          </a:p>
          <a:p>
            <a:pPr algn="l" marL="712855" indent="-356428" lvl="1">
              <a:lnSpc>
                <a:spcPts val="4952"/>
              </a:lnSpc>
              <a:buFont typeface="Arial"/>
              <a:buChar char="•"/>
            </a:pPr>
            <a:r>
              <a:rPr lang="en-US" sz="3301" spc="165">
                <a:solidFill>
                  <a:srgbClr val="F5F5F5"/>
                </a:solidFill>
                <a:latin typeface="Times New Roman"/>
                <a:ea typeface="Times New Roman"/>
                <a:cs typeface="Times New Roman"/>
                <a:sym typeface="Times New Roman"/>
              </a:rPr>
              <a:t>Security cannot be abstracted away from implementation</a:t>
            </a:r>
          </a:p>
          <a:p>
            <a:pPr algn="l">
              <a:lnSpc>
                <a:spcPts val="4652"/>
              </a:lnSpc>
            </a:pPr>
          </a:p>
          <a:p>
            <a:pPr algn="l">
              <a:lnSpc>
                <a:spcPts val="4652"/>
              </a:lnSpc>
            </a:pPr>
            <a:r>
              <a:rPr lang="en-US" sz="3101" spc="155">
                <a:solidFill>
                  <a:srgbClr val="F5F5F5"/>
                </a:solidFill>
                <a:latin typeface="Times New Roman"/>
                <a:ea typeface="Times New Roman"/>
                <a:cs typeface="Times New Roman"/>
                <a:sym typeface="Times New Roman"/>
              </a:rPr>
              <a:t>Quantum security begins at the photon level.</a:t>
            </a:r>
          </a:p>
          <a:p>
            <a:pPr algn="l">
              <a:lnSpc>
                <a:spcPts val="2722"/>
              </a:lnSpc>
            </a:pPr>
          </a:p>
        </p:txBody>
      </p:sp>
      <p:sp>
        <p:nvSpPr>
          <p:cNvPr name="TextBox 17" id="17"/>
          <p:cNvSpPr txBox="true"/>
          <p:nvPr/>
        </p:nvSpPr>
        <p:spPr>
          <a:xfrm rot="0">
            <a:off x="1028700" y="8923020"/>
            <a:ext cx="6868945" cy="808355"/>
          </a:xfrm>
          <a:prstGeom prst="rect">
            <a:avLst/>
          </a:prstGeom>
        </p:spPr>
        <p:txBody>
          <a:bodyPr anchor="t" rtlCol="false" tIns="0" lIns="0" bIns="0" rIns="0">
            <a:spAutoFit/>
          </a:bodyPr>
          <a:lstStyle/>
          <a:p>
            <a:pPr algn="l">
              <a:lnSpc>
                <a:spcPts val="3219"/>
              </a:lnSpc>
            </a:pPr>
            <a:r>
              <a:rPr lang="en-US" sz="2299" spc="-57">
                <a:solidFill>
                  <a:srgbClr val="F5F5F5"/>
                </a:solidFill>
                <a:latin typeface="Times New Roman"/>
                <a:ea typeface="Times New Roman"/>
                <a:cs typeface="Times New Roman"/>
                <a:sym typeface="Times New Roman"/>
              </a:rPr>
              <a:t>Quantum Communication – Physical Layer</a:t>
            </a:r>
          </a:p>
          <a:p>
            <a:pPr algn="l">
              <a:lnSpc>
                <a:spcPts val="32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41" y="-165651"/>
            <a:ext cx="18505483" cy="6660317"/>
            <a:chOff x="0" y="0"/>
            <a:chExt cx="4873872" cy="1754158"/>
          </a:xfrm>
        </p:grpSpPr>
        <p:sp>
          <p:nvSpPr>
            <p:cNvPr name="Freeform 3" id="3"/>
            <p:cNvSpPr/>
            <p:nvPr/>
          </p:nvSpPr>
          <p:spPr>
            <a:xfrm flipH="false" flipV="false" rot="0">
              <a:off x="0" y="0"/>
              <a:ext cx="4873872" cy="1754157"/>
            </a:xfrm>
            <a:custGeom>
              <a:avLst/>
              <a:gdLst/>
              <a:ahLst/>
              <a:cxnLst/>
              <a:rect r="r" b="b" t="t" l="l"/>
              <a:pathLst>
                <a:path h="1754157" w="4873872">
                  <a:moveTo>
                    <a:pt x="0" y="0"/>
                  </a:moveTo>
                  <a:lnTo>
                    <a:pt x="4873872" y="0"/>
                  </a:lnTo>
                  <a:lnTo>
                    <a:pt x="4873872" y="1754157"/>
                  </a:lnTo>
                  <a:lnTo>
                    <a:pt x="0" y="1754157"/>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4873872" cy="181130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501604" y="963970"/>
            <a:ext cx="222832" cy="321673"/>
          </a:xfrm>
          <a:custGeom>
            <a:avLst/>
            <a:gdLst/>
            <a:ahLst/>
            <a:cxnLst/>
            <a:rect r="r" b="b" t="t" l="l"/>
            <a:pathLst>
              <a:path h="321673" w="222832">
                <a:moveTo>
                  <a:pt x="0" y="0"/>
                </a:moveTo>
                <a:lnTo>
                  <a:pt x="222832" y="0"/>
                </a:lnTo>
                <a:lnTo>
                  <a:pt x="222832" y="321673"/>
                </a:lnTo>
                <a:lnTo>
                  <a:pt x="0" y="321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773468"/>
            <a:ext cx="3313132" cy="200918"/>
            <a:chOff x="0" y="0"/>
            <a:chExt cx="872594" cy="52917"/>
          </a:xfrm>
        </p:grpSpPr>
        <p:sp>
          <p:nvSpPr>
            <p:cNvPr name="Freeform 7" id="7"/>
            <p:cNvSpPr/>
            <p:nvPr/>
          </p:nvSpPr>
          <p:spPr>
            <a:xfrm flipH="false" flipV="false" rot="0">
              <a:off x="0" y="0"/>
              <a:ext cx="872594" cy="52917"/>
            </a:xfrm>
            <a:custGeom>
              <a:avLst/>
              <a:gdLst/>
              <a:ahLst/>
              <a:cxnLst/>
              <a:rect r="r" b="b" t="t" l="l"/>
              <a:pathLst>
                <a:path h="52917" w="872594">
                  <a:moveTo>
                    <a:pt x="0" y="0"/>
                  </a:moveTo>
                  <a:lnTo>
                    <a:pt x="872594" y="0"/>
                  </a:lnTo>
                  <a:lnTo>
                    <a:pt x="872594"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872594" cy="1100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14350" y="347541"/>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987254" y="1259118"/>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623766"/>
            <a:ext cx="15185675" cy="866784"/>
          </a:xfrm>
          <a:prstGeom prst="rect">
            <a:avLst/>
          </a:prstGeom>
        </p:spPr>
        <p:txBody>
          <a:bodyPr anchor="t" rtlCol="false" tIns="0" lIns="0" bIns="0" rIns="0">
            <a:spAutoFit/>
          </a:bodyPr>
          <a:lstStyle/>
          <a:p>
            <a:pPr algn="l">
              <a:lnSpc>
                <a:spcPts val="5625"/>
              </a:lnSpc>
            </a:pPr>
            <a:r>
              <a:rPr lang="en-US" b="true" sz="7500" spc="-262">
                <a:solidFill>
                  <a:srgbClr val="F5F5F5"/>
                </a:solidFill>
                <a:latin typeface="Times New Roman Bold"/>
                <a:ea typeface="Times New Roman Bold"/>
                <a:cs typeface="Times New Roman Bold"/>
                <a:sym typeface="Times New Roman Bold"/>
              </a:rPr>
              <a:t>SCOPE OF</a:t>
            </a:r>
            <a:r>
              <a:rPr lang="en-US" b="true" sz="7500" spc="-262">
                <a:solidFill>
                  <a:srgbClr val="F5F5F5"/>
                </a:solidFill>
                <a:latin typeface="Times New Roman Bold"/>
                <a:ea typeface="Times New Roman Bold"/>
                <a:cs typeface="Times New Roman Bold"/>
                <a:sym typeface="Times New Roman Bold"/>
              </a:rPr>
              <a:t> THIS PRESENTATION</a:t>
            </a:r>
          </a:p>
        </p:txBody>
      </p:sp>
      <p:sp>
        <p:nvSpPr>
          <p:cNvPr name="TextBox 12" id="12"/>
          <p:cNvSpPr txBox="true"/>
          <p:nvPr/>
        </p:nvSpPr>
        <p:spPr>
          <a:xfrm rot="0">
            <a:off x="15833416" y="933364"/>
            <a:ext cx="2161775" cy="358775"/>
          </a:xfrm>
          <a:prstGeom prst="rect">
            <a:avLst/>
          </a:prstGeom>
        </p:spPr>
        <p:txBody>
          <a:bodyPr anchor="t" rtlCol="false" tIns="0" lIns="0" bIns="0" rIns="0">
            <a:spAutoFit/>
          </a:bodyPr>
          <a:lstStyle/>
          <a:p>
            <a:pPr algn="l">
              <a:lnSpc>
                <a:spcPts val="2800"/>
              </a:lnSpc>
              <a:spcBef>
                <a:spcPct val="0"/>
              </a:spcBef>
            </a:pPr>
            <a:r>
              <a:rPr lang="en-US" b="true" sz="2000" spc="-50">
                <a:solidFill>
                  <a:srgbClr val="F5F5F5"/>
                </a:solidFill>
                <a:latin typeface="Times New Roman Bold"/>
                <a:ea typeface="Times New Roman Bold"/>
                <a:cs typeface="Times New Roman Bold"/>
                <a:sym typeface="Times New Roman Bold"/>
                <a:hlinkClick r:id="rId6" tooltip="https://github.com/7elmie/EGQCC/tree/main"/>
              </a:rPr>
              <a:t>EGQCC</a:t>
            </a:r>
          </a:p>
        </p:txBody>
      </p:sp>
      <p:sp>
        <p:nvSpPr>
          <p:cNvPr name="TextBox 13" id="13"/>
          <p:cNvSpPr txBox="true"/>
          <p:nvPr/>
        </p:nvSpPr>
        <p:spPr>
          <a:xfrm rot="0">
            <a:off x="1028700" y="2673246"/>
            <a:ext cx="4938678" cy="431800"/>
          </a:xfrm>
          <a:prstGeom prst="rect">
            <a:avLst/>
          </a:prstGeom>
        </p:spPr>
        <p:txBody>
          <a:bodyPr anchor="t" rtlCol="false" tIns="0" lIns="0" bIns="0" rIns="0">
            <a:spAutoFit/>
          </a:bodyPr>
          <a:lstStyle/>
          <a:p>
            <a:pPr algn="l">
              <a:lnSpc>
                <a:spcPts val="3499"/>
              </a:lnSpc>
              <a:spcBef>
                <a:spcPct val="0"/>
              </a:spcBef>
            </a:pPr>
            <a:r>
              <a:rPr lang="en-US" b="true" sz="2499" spc="-62">
                <a:solidFill>
                  <a:srgbClr val="F5F5F5"/>
                </a:solidFill>
                <a:latin typeface="Times New Roman Bold"/>
                <a:ea typeface="Times New Roman Bold"/>
                <a:cs typeface="Times New Roman Bold"/>
                <a:sym typeface="Times New Roman Bold"/>
              </a:rPr>
              <a:t>Quantum Key Distribution (QKD)</a:t>
            </a:r>
          </a:p>
        </p:txBody>
      </p:sp>
      <p:sp>
        <p:nvSpPr>
          <p:cNvPr name="TextBox 14" id="14"/>
          <p:cNvSpPr txBox="true"/>
          <p:nvPr/>
        </p:nvSpPr>
        <p:spPr>
          <a:xfrm rot="0">
            <a:off x="1028700" y="3679721"/>
            <a:ext cx="5748680" cy="431800"/>
          </a:xfrm>
          <a:prstGeom prst="rect">
            <a:avLst/>
          </a:prstGeom>
        </p:spPr>
        <p:txBody>
          <a:bodyPr anchor="t" rtlCol="false" tIns="0" lIns="0" bIns="0" rIns="0">
            <a:spAutoFit/>
          </a:bodyPr>
          <a:lstStyle/>
          <a:p>
            <a:pPr algn="l">
              <a:lnSpc>
                <a:spcPts val="3499"/>
              </a:lnSpc>
              <a:spcBef>
                <a:spcPct val="0"/>
              </a:spcBef>
            </a:pPr>
            <a:r>
              <a:rPr lang="en-US" b="true" sz="2499" spc="-62">
                <a:solidFill>
                  <a:srgbClr val="F5F5F5"/>
                </a:solidFill>
                <a:latin typeface="Times New Roman Bold"/>
                <a:ea typeface="Times New Roman Bold"/>
                <a:cs typeface="Times New Roman Bold"/>
                <a:sym typeface="Times New Roman Bold"/>
              </a:rPr>
              <a:t>BB84 Protocol (Foundational QKD Scheme)</a:t>
            </a:r>
          </a:p>
        </p:txBody>
      </p:sp>
      <p:sp>
        <p:nvSpPr>
          <p:cNvPr name="TextBox 15" id="15"/>
          <p:cNvSpPr txBox="true"/>
          <p:nvPr/>
        </p:nvSpPr>
        <p:spPr>
          <a:xfrm rot="0">
            <a:off x="1028700" y="4686196"/>
            <a:ext cx="5565596" cy="431800"/>
          </a:xfrm>
          <a:prstGeom prst="rect">
            <a:avLst/>
          </a:prstGeom>
        </p:spPr>
        <p:txBody>
          <a:bodyPr anchor="t" rtlCol="false" tIns="0" lIns="0" bIns="0" rIns="0">
            <a:spAutoFit/>
          </a:bodyPr>
          <a:lstStyle/>
          <a:p>
            <a:pPr algn="l">
              <a:lnSpc>
                <a:spcPts val="3499"/>
              </a:lnSpc>
              <a:spcBef>
                <a:spcPct val="0"/>
              </a:spcBef>
            </a:pPr>
            <a:r>
              <a:rPr lang="en-US" b="true" sz="2499" spc="-62">
                <a:solidFill>
                  <a:srgbClr val="F5F5F5"/>
                </a:solidFill>
                <a:latin typeface="Times New Roman Bold"/>
                <a:ea typeface="Times New Roman Bold"/>
                <a:cs typeface="Times New Roman Bold"/>
                <a:sym typeface="Times New Roman Bold"/>
              </a:rPr>
              <a:t>Quantum Temporal Authentication (QTA)</a:t>
            </a:r>
          </a:p>
        </p:txBody>
      </p:sp>
      <p:sp>
        <p:nvSpPr>
          <p:cNvPr name="TextBox 16" id="16"/>
          <p:cNvSpPr txBox="true"/>
          <p:nvPr/>
        </p:nvSpPr>
        <p:spPr>
          <a:xfrm rot="0">
            <a:off x="1028700" y="5709181"/>
            <a:ext cx="6512584" cy="431800"/>
          </a:xfrm>
          <a:prstGeom prst="rect">
            <a:avLst/>
          </a:prstGeom>
        </p:spPr>
        <p:txBody>
          <a:bodyPr anchor="t" rtlCol="false" tIns="0" lIns="0" bIns="0" rIns="0">
            <a:spAutoFit/>
          </a:bodyPr>
          <a:lstStyle/>
          <a:p>
            <a:pPr algn="l">
              <a:lnSpc>
                <a:spcPts val="3499"/>
              </a:lnSpc>
              <a:spcBef>
                <a:spcPct val="0"/>
              </a:spcBef>
            </a:pPr>
            <a:r>
              <a:rPr lang="en-US" b="true" sz="2499" spc="-62">
                <a:solidFill>
                  <a:srgbClr val="F5F5F5"/>
                </a:solidFill>
                <a:latin typeface="Times New Roman Bold"/>
                <a:ea typeface="Times New Roman Bold"/>
                <a:cs typeface="Times New Roman Bold"/>
                <a:sym typeface="Times New Roman Bold"/>
              </a:rPr>
              <a:t>Quantum Secure Direct Communication (QSDC)</a:t>
            </a:r>
          </a:p>
        </p:txBody>
      </p:sp>
      <p:sp>
        <p:nvSpPr>
          <p:cNvPr name="TextBox 17" id="17"/>
          <p:cNvSpPr txBox="true"/>
          <p:nvPr/>
        </p:nvSpPr>
        <p:spPr>
          <a:xfrm rot="0">
            <a:off x="1028700" y="6735027"/>
            <a:ext cx="5368310" cy="2184400"/>
          </a:xfrm>
          <a:prstGeom prst="rect">
            <a:avLst/>
          </a:prstGeom>
        </p:spPr>
        <p:txBody>
          <a:bodyPr anchor="t" rtlCol="false" tIns="0" lIns="0" bIns="0" rIns="0">
            <a:spAutoFit/>
          </a:bodyPr>
          <a:lstStyle/>
          <a:p>
            <a:pPr algn="l">
              <a:lnSpc>
                <a:spcPts val="3499"/>
              </a:lnSpc>
            </a:pPr>
            <a:r>
              <a:rPr lang="en-US" sz="2499" spc="-62" b="true">
                <a:solidFill>
                  <a:srgbClr val="F5F5F5"/>
                </a:solidFill>
                <a:latin typeface="Times New Roman Bold"/>
                <a:ea typeface="Times New Roman Bold"/>
                <a:cs typeface="Times New Roman Bold"/>
                <a:sym typeface="Times New Roman Bold"/>
              </a:rPr>
              <a:t>Quantum Network Simulation</a:t>
            </a:r>
          </a:p>
          <a:p>
            <a:pPr algn="l">
              <a:lnSpc>
                <a:spcPts val="3499"/>
              </a:lnSpc>
            </a:pPr>
          </a:p>
          <a:p>
            <a:pPr algn="l" marL="539748" indent="-269874" lvl="1">
              <a:lnSpc>
                <a:spcPts val="3499"/>
              </a:lnSpc>
              <a:buFont typeface="Arial"/>
              <a:buChar char="•"/>
            </a:pPr>
            <a:r>
              <a:rPr lang="en-US" b="true" sz="2499" spc="-62">
                <a:solidFill>
                  <a:srgbClr val="F5F5F5"/>
                </a:solidFill>
                <a:latin typeface="Times New Roman Bold"/>
                <a:ea typeface="Times New Roman Bold"/>
                <a:cs typeface="Times New Roman Bold"/>
                <a:sym typeface="Times New Roman Bold"/>
              </a:rPr>
              <a:t>NetSquid</a:t>
            </a:r>
          </a:p>
          <a:p>
            <a:pPr algn="l" marL="539748" indent="-269874" lvl="1">
              <a:lnSpc>
                <a:spcPts val="3499"/>
              </a:lnSpc>
              <a:buFont typeface="Arial"/>
              <a:buChar char="•"/>
            </a:pPr>
            <a:r>
              <a:rPr lang="en-US" b="true" sz="2499" spc="-62">
                <a:solidFill>
                  <a:srgbClr val="F5F5F5"/>
                </a:solidFill>
                <a:latin typeface="Times New Roman Bold"/>
                <a:ea typeface="Times New Roman Bold"/>
                <a:cs typeface="Times New Roman Bold"/>
                <a:sym typeface="Times New Roman Bold"/>
              </a:rPr>
              <a:t>QuNetSim</a:t>
            </a:r>
          </a:p>
          <a:p>
            <a:pPr algn="l">
              <a:lnSpc>
                <a:spcPts val="34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3010699" cy="10499159"/>
            <a:chOff x="0" y="0"/>
            <a:chExt cx="792941" cy="2765211"/>
          </a:xfrm>
        </p:grpSpPr>
        <p:sp>
          <p:nvSpPr>
            <p:cNvPr name="Freeform 3" id="3"/>
            <p:cNvSpPr/>
            <p:nvPr/>
          </p:nvSpPr>
          <p:spPr>
            <a:xfrm flipH="false" flipV="false" rot="0">
              <a:off x="0" y="0"/>
              <a:ext cx="792941" cy="2765210"/>
            </a:xfrm>
            <a:custGeom>
              <a:avLst/>
              <a:gdLst/>
              <a:ahLst/>
              <a:cxnLst/>
              <a:rect r="r" b="b" t="t" l="l"/>
              <a:pathLst>
                <a:path h="2765210" w="792941">
                  <a:moveTo>
                    <a:pt x="0" y="0"/>
                  </a:moveTo>
                  <a:lnTo>
                    <a:pt x="792941" y="0"/>
                  </a:lnTo>
                  <a:lnTo>
                    <a:pt x="792941"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92941"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5201900" y="1028700"/>
            <a:ext cx="2057400" cy="200918"/>
            <a:chOff x="0" y="0"/>
            <a:chExt cx="541867" cy="52917"/>
          </a:xfrm>
        </p:grpSpPr>
        <p:sp>
          <p:nvSpPr>
            <p:cNvPr name="Freeform 7" id="7"/>
            <p:cNvSpPr/>
            <p:nvPr/>
          </p:nvSpPr>
          <p:spPr>
            <a:xfrm flipH="false" flipV="false" rot="0">
              <a:off x="0" y="0"/>
              <a:ext cx="541867" cy="52917"/>
            </a:xfrm>
            <a:custGeom>
              <a:avLst/>
              <a:gdLst/>
              <a:ahLst/>
              <a:cxnLst/>
              <a:rect r="r" b="b" t="t" l="l"/>
              <a:pathLst>
                <a:path h="52917" w="541867">
                  <a:moveTo>
                    <a:pt x="0" y="0"/>
                  </a:moveTo>
                  <a:lnTo>
                    <a:pt x="541867" y="0"/>
                  </a:lnTo>
                  <a:lnTo>
                    <a:pt x="541867"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541867" cy="1100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38263" y="1967367"/>
            <a:ext cx="4000387" cy="5095183"/>
            <a:chOff x="0" y="0"/>
            <a:chExt cx="835105" cy="1063650"/>
          </a:xfrm>
        </p:grpSpPr>
        <p:sp>
          <p:nvSpPr>
            <p:cNvPr name="Freeform 10" id="10"/>
            <p:cNvSpPr/>
            <p:nvPr/>
          </p:nvSpPr>
          <p:spPr>
            <a:xfrm flipH="false" flipV="false" rot="0">
              <a:off x="0" y="0"/>
              <a:ext cx="835105" cy="1063650"/>
            </a:xfrm>
            <a:custGeom>
              <a:avLst/>
              <a:gdLst/>
              <a:ahLst/>
              <a:cxnLst/>
              <a:rect r="r" b="b" t="t" l="l"/>
              <a:pathLst>
                <a:path h="1063650" w="835105">
                  <a:moveTo>
                    <a:pt x="48382" y="0"/>
                  </a:moveTo>
                  <a:lnTo>
                    <a:pt x="786722" y="0"/>
                  </a:lnTo>
                  <a:cubicBezTo>
                    <a:pt x="813443" y="0"/>
                    <a:pt x="835105" y="21662"/>
                    <a:pt x="835105" y="48382"/>
                  </a:cubicBezTo>
                  <a:lnTo>
                    <a:pt x="835105" y="1015267"/>
                  </a:lnTo>
                  <a:cubicBezTo>
                    <a:pt x="835105" y="1041988"/>
                    <a:pt x="813443" y="1063650"/>
                    <a:pt x="786722" y="1063650"/>
                  </a:cubicBezTo>
                  <a:lnTo>
                    <a:pt x="48382" y="1063650"/>
                  </a:lnTo>
                  <a:cubicBezTo>
                    <a:pt x="21662" y="1063650"/>
                    <a:pt x="0" y="1041988"/>
                    <a:pt x="0" y="1015267"/>
                  </a:cubicBezTo>
                  <a:lnTo>
                    <a:pt x="0" y="48382"/>
                  </a:lnTo>
                  <a:cubicBezTo>
                    <a:pt x="0" y="21662"/>
                    <a:pt x="21662" y="0"/>
                    <a:pt x="48382" y="0"/>
                  </a:cubicBezTo>
                  <a:close/>
                </a:path>
              </a:pathLst>
            </a:custGeom>
            <a:blipFill>
              <a:blip r:embed="rId4"/>
              <a:stretch>
                <a:fillRect l="-45406" t="0" r="-45406" b="0"/>
              </a:stretch>
            </a:blipFill>
          </p:spPr>
        </p:sp>
      </p:grpSp>
      <p:sp>
        <p:nvSpPr>
          <p:cNvPr name="Freeform 11" id="11"/>
          <p:cNvSpPr/>
          <p:nvPr/>
        </p:nvSpPr>
        <p:spPr>
          <a:xfrm flipH="false" flipV="false" rot="0">
            <a:off x="6952208" y="871984"/>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9490766" y="7067313"/>
            <a:ext cx="5363962" cy="4762"/>
          </a:xfrm>
          <a:prstGeom prst="line">
            <a:avLst/>
          </a:prstGeom>
          <a:ln cap="flat" w="9525">
            <a:solidFill>
              <a:srgbClr val="F5F5F5"/>
            </a:solidFill>
            <a:prstDash val="solid"/>
            <a:headEnd type="none" len="sm" w="sm"/>
            <a:tailEnd type="none" len="sm" w="sm"/>
          </a:ln>
        </p:spPr>
      </p:sp>
      <p:grpSp>
        <p:nvGrpSpPr>
          <p:cNvPr name="Group 13" id="13"/>
          <p:cNvGrpSpPr/>
          <p:nvPr/>
        </p:nvGrpSpPr>
        <p:grpSpPr>
          <a:xfrm rot="0">
            <a:off x="5178347" y="3367722"/>
            <a:ext cx="1773861" cy="1228725"/>
            <a:chOff x="0" y="0"/>
            <a:chExt cx="467190" cy="323615"/>
          </a:xfrm>
        </p:grpSpPr>
        <p:sp>
          <p:nvSpPr>
            <p:cNvPr name="Freeform 14" id="14"/>
            <p:cNvSpPr/>
            <p:nvPr/>
          </p:nvSpPr>
          <p:spPr>
            <a:xfrm flipH="false" flipV="false" rot="0">
              <a:off x="0" y="0"/>
              <a:ext cx="467190" cy="323615"/>
            </a:xfrm>
            <a:custGeom>
              <a:avLst/>
              <a:gdLst/>
              <a:ahLst/>
              <a:cxnLst/>
              <a:rect r="r" b="b" t="t" l="l"/>
              <a:pathLst>
                <a:path h="323615" w="467190">
                  <a:moveTo>
                    <a:pt x="0" y="0"/>
                  </a:moveTo>
                  <a:lnTo>
                    <a:pt x="467190" y="0"/>
                  </a:lnTo>
                  <a:lnTo>
                    <a:pt x="467190" y="323615"/>
                  </a:lnTo>
                  <a:lnTo>
                    <a:pt x="0" y="323615"/>
                  </a:lnTo>
                  <a:close/>
                </a:path>
              </a:pathLst>
            </a:custGeom>
            <a:gradFill rotWithShape="true">
              <a:gsLst>
                <a:gs pos="0">
                  <a:srgbClr val="1897FF">
                    <a:alpha val="100000"/>
                  </a:srgbClr>
                </a:gs>
                <a:gs pos="100000">
                  <a:srgbClr val="1897FF">
                    <a:alpha val="0"/>
                  </a:srgbClr>
                </a:gs>
              </a:gsLst>
              <a:lin ang="0"/>
            </a:gradFill>
          </p:spPr>
        </p:sp>
        <p:sp>
          <p:nvSpPr>
            <p:cNvPr name="TextBox 15" id="15"/>
            <p:cNvSpPr txBox="true"/>
            <p:nvPr/>
          </p:nvSpPr>
          <p:spPr>
            <a:xfrm>
              <a:off x="0" y="-57150"/>
              <a:ext cx="467190" cy="38076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7466558"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7" id="17"/>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7" tooltip="https://github.com/7elmie/EGQCC/tree/main"/>
              </a:rPr>
              <a:t>EGQCC</a:t>
            </a:r>
          </a:p>
        </p:txBody>
      </p:sp>
      <p:sp>
        <p:nvSpPr>
          <p:cNvPr name="TextBox 18" id="18"/>
          <p:cNvSpPr txBox="true"/>
          <p:nvPr/>
        </p:nvSpPr>
        <p:spPr>
          <a:xfrm rot="0">
            <a:off x="6990308" y="1900692"/>
            <a:ext cx="10776818" cy="5029835"/>
          </a:xfrm>
          <a:prstGeom prst="rect">
            <a:avLst/>
          </a:prstGeom>
        </p:spPr>
        <p:txBody>
          <a:bodyPr anchor="t" rtlCol="false" tIns="0" lIns="0" bIns="0" rIns="0">
            <a:spAutoFit/>
          </a:bodyPr>
          <a:lstStyle/>
          <a:p>
            <a:pPr algn="l">
              <a:lnSpc>
                <a:spcPts val="3639"/>
              </a:lnSpc>
            </a:pPr>
            <a:r>
              <a:rPr lang="en-US" sz="2599" spc="-64">
                <a:solidFill>
                  <a:srgbClr val="F5F5F5"/>
                </a:solidFill>
                <a:latin typeface="Times New Roman"/>
                <a:ea typeface="Times New Roman"/>
                <a:cs typeface="Times New Roman"/>
                <a:sym typeface="Times New Roman"/>
              </a:rPr>
              <a:t>Quantum Key Distribution (QKD) is the most mature and widely studied application of quantum communication. Its primary objective is to enable two legitimate parties, commonly referred to as Alice and Bob, to establish a shared secret key over an insecure quantum channel in the presence of a potentially unbounded adversary, denoted as Eve.</a:t>
            </a:r>
          </a:p>
          <a:p>
            <a:pPr algn="l">
              <a:lnSpc>
                <a:spcPts val="3639"/>
              </a:lnSpc>
            </a:pPr>
          </a:p>
          <a:p>
            <a:pPr algn="l">
              <a:lnSpc>
                <a:spcPts val="3639"/>
              </a:lnSpc>
              <a:spcBef>
                <a:spcPct val="0"/>
              </a:spcBef>
            </a:pPr>
            <a:r>
              <a:rPr lang="en-US" sz="2599" spc="-64">
                <a:solidFill>
                  <a:srgbClr val="F5F5F5"/>
                </a:solidFill>
                <a:latin typeface="Times New Roman"/>
                <a:ea typeface="Times New Roman"/>
                <a:cs typeface="Times New Roman"/>
                <a:sym typeface="Times New Roman"/>
              </a:rPr>
              <a:t>Unlike classical key exchange mechanisms, whose security relies on computational assumptions, QKD provides information-theoretic security grounded in the laws of quantum mechanics. Even an adversary with unlimited computational resources cannot compromise the security of a correctly implemented QKD protocol without being detected.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742618" y="773683"/>
            <a:ext cx="2057400" cy="200918"/>
            <a:chOff x="0" y="0"/>
            <a:chExt cx="541867" cy="52917"/>
          </a:xfrm>
        </p:grpSpPr>
        <p:sp>
          <p:nvSpPr>
            <p:cNvPr name="Freeform 7" id="7"/>
            <p:cNvSpPr/>
            <p:nvPr/>
          </p:nvSpPr>
          <p:spPr>
            <a:xfrm flipH="false" flipV="false" rot="0">
              <a:off x="0" y="0"/>
              <a:ext cx="541867" cy="52917"/>
            </a:xfrm>
            <a:custGeom>
              <a:avLst/>
              <a:gdLst/>
              <a:ahLst/>
              <a:cxnLst/>
              <a:rect r="r" b="b" t="t" l="l"/>
              <a:pathLst>
                <a:path h="52917" w="541867">
                  <a:moveTo>
                    <a:pt x="0" y="0"/>
                  </a:moveTo>
                  <a:lnTo>
                    <a:pt x="541867" y="0"/>
                  </a:lnTo>
                  <a:lnTo>
                    <a:pt x="541867"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541867" cy="1100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008965" y="205234"/>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771318" y="2719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1" id="11"/>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6" tooltip="https://github.com/7elmie/EGQCC/tree/main"/>
              </a:rPr>
              <a:t>EGQCC</a:t>
            </a:r>
          </a:p>
        </p:txBody>
      </p:sp>
      <p:sp>
        <p:nvSpPr>
          <p:cNvPr name="TextBox 12" id="12"/>
          <p:cNvSpPr txBox="true"/>
          <p:nvPr/>
        </p:nvSpPr>
        <p:spPr>
          <a:xfrm rot="0">
            <a:off x="2662612" y="1063286"/>
            <a:ext cx="15412158" cy="4653040"/>
          </a:xfrm>
          <a:prstGeom prst="rect">
            <a:avLst/>
          </a:prstGeom>
        </p:spPr>
        <p:txBody>
          <a:bodyPr anchor="t" rtlCol="false" tIns="0" lIns="0" bIns="0" rIns="0">
            <a:spAutoFit/>
          </a:bodyPr>
          <a:lstStyle/>
          <a:p>
            <a:pPr algn="l">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Fundamental Principl</a:t>
            </a:r>
            <a:r>
              <a:rPr lang="en-US" b="true" sz="2499" spc="124" strike="noStrike" u="none">
                <a:solidFill>
                  <a:srgbClr val="F5F5F5"/>
                </a:solidFill>
                <a:latin typeface="Times New Roman Bold"/>
                <a:ea typeface="Times New Roman Bold"/>
                <a:cs typeface="Times New Roman Bold"/>
                <a:sym typeface="Times New Roman Bold"/>
              </a:rPr>
              <a:t>es of QKD</a:t>
            </a:r>
          </a:p>
          <a:p>
            <a:pPr algn="l" marL="484894" indent="-242447" lvl="1">
              <a:lnSpc>
                <a:spcPts val="3368"/>
              </a:lnSpc>
              <a:spcBef>
                <a:spcPct val="0"/>
              </a:spcBef>
              <a:buFont typeface="Arial"/>
              <a:buChar char="•"/>
            </a:pPr>
            <a:r>
              <a:rPr lang="en-US" sz="2245" spc="112" strike="noStrike" u="none">
                <a:solidFill>
                  <a:srgbClr val="F5F5F5"/>
                </a:solidFill>
                <a:latin typeface="Times New Roman"/>
                <a:ea typeface="Times New Roman"/>
                <a:cs typeface="Times New Roman"/>
                <a:sym typeface="Times New Roman"/>
              </a:rPr>
              <a:t>The security of QKD protocols is derived from several fundamental quantum mechanical principles:</a:t>
            </a:r>
          </a:p>
          <a:p>
            <a:pPr algn="l" marL="484894" indent="-242447" lvl="1">
              <a:lnSpc>
                <a:spcPts val="3368"/>
              </a:lnSpc>
              <a:spcBef>
                <a:spcPct val="0"/>
              </a:spcBef>
              <a:buFont typeface="Arial"/>
              <a:buChar char="•"/>
            </a:pPr>
            <a:r>
              <a:rPr lang="en-US" sz="2245" spc="112" strike="noStrike" u="none">
                <a:solidFill>
                  <a:srgbClr val="F5F5F5"/>
                </a:solidFill>
                <a:latin typeface="Times New Roman"/>
                <a:ea typeface="Times New Roman"/>
                <a:cs typeface="Times New Roman"/>
                <a:sym typeface="Times New Roman"/>
              </a:rPr>
              <a:t>Quantum Superpo</a:t>
            </a:r>
            <a:r>
              <a:rPr lang="en-US" sz="2245" spc="112" strike="noStrike" u="none">
                <a:solidFill>
                  <a:srgbClr val="F5F5F5"/>
                </a:solidFill>
                <a:latin typeface="Times New Roman"/>
                <a:ea typeface="Times New Roman"/>
                <a:cs typeface="Times New Roman"/>
                <a:sym typeface="Times New Roman"/>
              </a:rPr>
              <a:t>si</a:t>
            </a:r>
            <a:r>
              <a:rPr lang="en-US" sz="2245" spc="112" strike="noStrike" u="none">
                <a:solidFill>
                  <a:srgbClr val="F5F5F5"/>
                </a:solidFill>
                <a:latin typeface="Times New Roman"/>
                <a:ea typeface="Times New Roman"/>
                <a:cs typeface="Times New Roman"/>
                <a:sym typeface="Times New Roman"/>
              </a:rPr>
              <a:t>tion</a:t>
            </a:r>
            <a:r>
              <a:rPr lang="en-US" sz="2245" spc="112" strike="noStrike" u="none">
                <a:solidFill>
                  <a:srgbClr val="F5F5F5"/>
                </a:solidFill>
                <a:latin typeface="Times New Roman"/>
                <a:ea typeface="Times New Roman"/>
                <a:cs typeface="Times New Roman"/>
                <a:sym typeface="Times New Roman"/>
              </a:rPr>
              <a:t>: Quantum </a:t>
            </a:r>
            <a:r>
              <a:rPr lang="en-US" sz="2245" spc="112" strike="noStrike" u="none">
                <a:solidFill>
                  <a:srgbClr val="F5F5F5"/>
                </a:solidFill>
                <a:latin typeface="Times New Roman"/>
                <a:ea typeface="Times New Roman"/>
                <a:cs typeface="Times New Roman"/>
                <a:sym typeface="Times New Roman"/>
              </a:rPr>
              <a:t>s</a:t>
            </a:r>
            <a:r>
              <a:rPr lang="en-US" sz="2245" spc="112" strike="noStrike" u="none">
                <a:solidFill>
                  <a:srgbClr val="F5F5F5"/>
                </a:solidFill>
                <a:latin typeface="Times New Roman"/>
                <a:ea typeface="Times New Roman"/>
                <a:cs typeface="Times New Roman"/>
                <a:sym typeface="Times New Roman"/>
              </a:rPr>
              <a:t>tates</a:t>
            </a:r>
            <a:r>
              <a:rPr lang="en-US" sz="2245" spc="112" strike="noStrike" u="none">
                <a:solidFill>
                  <a:srgbClr val="F5F5F5"/>
                </a:solidFill>
                <a:latin typeface="Times New Roman"/>
                <a:ea typeface="Times New Roman"/>
                <a:cs typeface="Times New Roman"/>
                <a:sym typeface="Times New Roman"/>
              </a:rPr>
              <a:t> c</a:t>
            </a:r>
            <a:r>
              <a:rPr lang="en-US" sz="2245" spc="112" strike="noStrike" u="none">
                <a:solidFill>
                  <a:srgbClr val="F5F5F5"/>
                </a:solidFill>
                <a:latin typeface="Times New Roman"/>
                <a:ea typeface="Times New Roman"/>
                <a:cs typeface="Times New Roman"/>
                <a:sym typeface="Times New Roman"/>
              </a:rPr>
              <a:t>an exist in li</a:t>
            </a:r>
            <a:r>
              <a:rPr lang="en-US" sz="2245" spc="112" strike="noStrike" u="none">
                <a:solidFill>
                  <a:srgbClr val="F5F5F5"/>
                </a:solidFill>
                <a:latin typeface="Times New Roman"/>
                <a:ea typeface="Times New Roman"/>
                <a:cs typeface="Times New Roman"/>
                <a:sym typeface="Times New Roman"/>
              </a:rPr>
              <a:t>ne</a:t>
            </a:r>
            <a:r>
              <a:rPr lang="en-US" sz="2245" spc="112" strike="noStrike" u="none">
                <a:solidFill>
                  <a:srgbClr val="F5F5F5"/>
                </a:solidFill>
                <a:latin typeface="Times New Roman"/>
                <a:ea typeface="Times New Roman"/>
                <a:cs typeface="Times New Roman"/>
                <a:sym typeface="Times New Roman"/>
              </a:rPr>
              <a:t>ar combi</a:t>
            </a:r>
            <a:r>
              <a:rPr lang="en-US" sz="2245" spc="112" strike="noStrike" u="none">
                <a:solidFill>
                  <a:srgbClr val="F5F5F5"/>
                </a:solidFill>
                <a:latin typeface="Times New Roman"/>
                <a:ea typeface="Times New Roman"/>
                <a:cs typeface="Times New Roman"/>
                <a:sym typeface="Times New Roman"/>
              </a:rPr>
              <a:t>n</a:t>
            </a:r>
            <a:r>
              <a:rPr lang="en-US" sz="2245" spc="112" strike="noStrike" u="none">
                <a:solidFill>
                  <a:srgbClr val="F5F5F5"/>
                </a:solidFill>
                <a:latin typeface="Times New Roman"/>
                <a:ea typeface="Times New Roman"/>
                <a:cs typeface="Times New Roman"/>
                <a:sym typeface="Times New Roman"/>
              </a:rPr>
              <a:t>a</a:t>
            </a:r>
            <a:r>
              <a:rPr lang="en-US" sz="2245" spc="112" strike="noStrike" u="none">
                <a:solidFill>
                  <a:srgbClr val="F5F5F5"/>
                </a:solidFill>
                <a:latin typeface="Times New Roman"/>
                <a:ea typeface="Times New Roman"/>
                <a:cs typeface="Times New Roman"/>
                <a:sym typeface="Times New Roman"/>
              </a:rPr>
              <a:t>tions of basis states, enabling the encoding of information </a:t>
            </a:r>
            <a:r>
              <a:rPr lang="en-US" sz="2245" spc="112" strike="noStrike" u="none">
                <a:solidFill>
                  <a:srgbClr val="F5F5F5"/>
                </a:solidFill>
                <a:latin typeface="Times New Roman"/>
                <a:ea typeface="Times New Roman"/>
                <a:cs typeface="Times New Roman"/>
                <a:sym typeface="Times New Roman"/>
              </a:rPr>
              <a:t>in non-o</a:t>
            </a:r>
            <a:r>
              <a:rPr lang="en-US" sz="2245" spc="112" strike="noStrike" u="none">
                <a:solidFill>
                  <a:srgbClr val="F5F5F5"/>
                </a:solidFill>
                <a:latin typeface="Times New Roman"/>
                <a:ea typeface="Times New Roman"/>
                <a:cs typeface="Times New Roman"/>
                <a:sym typeface="Times New Roman"/>
              </a:rPr>
              <a:t>r</a:t>
            </a:r>
            <a:r>
              <a:rPr lang="en-US" sz="2245" spc="112" strike="noStrike" u="none">
                <a:solidFill>
                  <a:srgbClr val="F5F5F5"/>
                </a:solidFill>
                <a:latin typeface="Times New Roman"/>
                <a:ea typeface="Times New Roman"/>
                <a:cs typeface="Times New Roman"/>
                <a:sym typeface="Times New Roman"/>
              </a:rPr>
              <a:t>thogonal stat</a:t>
            </a:r>
            <a:r>
              <a:rPr lang="en-US" sz="2245" spc="112" strike="noStrike" u="none">
                <a:solidFill>
                  <a:srgbClr val="F5F5F5"/>
                </a:solidFill>
                <a:latin typeface="Times New Roman"/>
                <a:ea typeface="Times New Roman"/>
                <a:cs typeface="Times New Roman"/>
                <a:sym typeface="Times New Roman"/>
              </a:rPr>
              <a:t>es.</a:t>
            </a:r>
          </a:p>
          <a:p>
            <a:pPr algn="l" marL="484894" indent="-242447" lvl="1">
              <a:lnSpc>
                <a:spcPts val="3368"/>
              </a:lnSpc>
              <a:spcBef>
                <a:spcPct val="0"/>
              </a:spcBef>
              <a:buFont typeface="Arial"/>
              <a:buChar char="•"/>
            </a:pPr>
            <a:r>
              <a:rPr lang="en-US" sz="2245" spc="112" strike="noStrike" u="none">
                <a:solidFill>
                  <a:srgbClr val="F5F5F5"/>
                </a:solidFill>
                <a:latin typeface="Times New Roman"/>
                <a:ea typeface="Times New Roman"/>
                <a:cs typeface="Times New Roman"/>
                <a:sym typeface="Times New Roman"/>
              </a:rPr>
              <a:t>Measurement Disturbance: Any measurement performed on an unknown quantum </a:t>
            </a:r>
            <a:r>
              <a:rPr lang="en-US" sz="2245" spc="112" strike="noStrike" u="none">
                <a:solidFill>
                  <a:srgbClr val="F5F5F5"/>
                </a:solidFill>
                <a:latin typeface="Times New Roman"/>
                <a:ea typeface="Times New Roman"/>
                <a:cs typeface="Times New Roman"/>
                <a:sym typeface="Times New Roman"/>
              </a:rPr>
              <a:t>state gen</a:t>
            </a:r>
            <a:r>
              <a:rPr lang="en-US" sz="2245" spc="112" strike="noStrike" u="none">
                <a:solidFill>
                  <a:srgbClr val="F5F5F5"/>
                </a:solidFill>
                <a:latin typeface="Times New Roman"/>
                <a:ea typeface="Times New Roman"/>
                <a:cs typeface="Times New Roman"/>
                <a:sym typeface="Times New Roman"/>
              </a:rPr>
              <a:t>erally </a:t>
            </a:r>
            <a:r>
              <a:rPr lang="en-US" sz="2245" spc="112" strike="noStrike" u="none">
                <a:solidFill>
                  <a:srgbClr val="F5F5F5"/>
                </a:solidFill>
                <a:latin typeface="Times New Roman"/>
                <a:ea typeface="Times New Roman"/>
                <a:cs typeface="Times New Roman"/>
                <a:sym typeface="Times New Roman"/>
              </a:rPr>
              <a:t>alters that state, intro</a:t>
            </a:r>
            <a:r>
              <a:rPr lang="en-US" sz="2245" spc="112" strike="noStrike" u="none">
                <a:solidFill>
                  <a:srgbClr val="F5F5F5"/>
                </a:solidFill>
                <a:latin typeface="Times New Roman"/>
                <a:ea typeface="Times New Roman"/>
                <a:cs typeface="Times New Roman"/>
                <a:sym typeface="Times New Roman"/>
              </a:rPr>
              <a:t>d</a:t>
            </a:r>
            <a:r>
              <a:rPr lang="en-US" sz="2245" spc="112" strike="noStrike" u="none">
                <a:solidFill>
                  <a:srgbClr val="F5F5F5"/>
                </a:solidFill>
                <a:latin typeface="Times New Roman"/>
                <a:ea typeface="Times New Roman"/>
                <a:cs typeface="Times New Roman"/>
                <a:sym typeface="Times New Roman"/>
              </a:rPr>
              <a:t>uc</a:t>
            </a:r>
            <a:r>
              <a:rPr lang="en-US" sz="2245" spc="112" strike="noStrike" u="none">
                <a:solidFill>
                  <a:srgbClr val="F5F5F5"/>
                </a:solidFill>
                <a:latin typeface="Times New Roman"/>
                <a:ea typeface="Times New Roman"/>
                <a:cs typeface="Times New Roman"/>
                <a:sym typeface="Times New Roman"/>
              </a:rPr>
              <a:t>i</a:t>
            </a:r>
            <a:r>
              <a:rPr lang="en-US" sz="2245" spc="112" strike="noStrike" u="none">
                <a:solidFill>
                  <a:srgbClr val="F5F5F5"/>
                </a:solidFill>
                <a:latin typeface="Times New Roman"/>
                <a:ea typeface="Times New Roman"/>
                <a:cs typeface="Times New Roman"/>
                <a:sym typeface="Times New Roman"/>
              </a:rPr>
              <a:t>ng detectable error</a:t>
            </a:r>
            <a:r>
              <a:rPr lang="en-US" sz="2245" spc="112" strike="noStrike" u="none">
                <a:solidFill>
                  <a:srgbClr val="F5F5F5"/>
                </a:solidFill>
                <a:latin typeface="Times New Roman"/>
                <a:ea typeface="Times New Roman"/>
                <a:cs typeface="Times New Roman"/>
                <a:sym typeface="Times New Roman"/>
              </a:rPr>
              <a:t>s</a:t>
            </a:r>
            <a:r>
              <a:rPr lang="en-US" sz="2245" spc="112" strike="noStrike" u="none">
                <a:solidFill>
                  <a:srgbClr val="F5F5F5"/>
                </a:solidFill>
                <a:latin typeface="Times New Roman"/>
                <a:ea typeface="Times New Roman"/>
                <a:cs typeface="Times New Roman"/>
                <a:sym typeface="Times New Roman"/>
              </a:rPr>
              <a:t>.</a:t>
            </a:r>
          </a:p>
          <a:p>
            <a:pPr algn="l" marL="484894" indent="-242447" lvl="1">
              <a:lnSpc>
                <a:spcPts val="3368"/>
              </a:lnSpc>
              <a:spcBef>
                <a:spcPct val="0"/>
              </a:spcBef>
              <a:buFont typeface="Arial"/>
              <a:buChar char="•"/>
            </a:pPr>
            <a:r>
              <a:rPr lang="en-US" sz="2245" spc="112" strike="noStrike" u="none">
                <a:solidFill>
                  <a:srgbClr val="F5F5F5"/>
                </a:solidFill>
                <a:latin typeface="Times New Roman"/>
                <a:ea typeface="Times New Roman"/>
                <a:cs typeface="Times New Roman"/>
                <a:sym typeface="Times New Roman"/>
              </a:rPr>
              <a:t>No-Cloning Theorem: I</a:t>
            </a:r>
            <a:r>
              <a:rPr lang="en-US" sz="2245" spc="112" strike="noStrike" u="none">
                <a:solidFill>
                  <a:srgbClr val="F5F5F5"/>
                </a:solidFill>
                <a:latin typeface="Times New Roman"/>
                <a:ea typeface="Times New Roman"/>
                <a:cs typeface="Times New Roman"/>
                <a:sym typeface="Times New Roman"/>
              </a:rPr>
              <a:t>t</a:t>
            </a:r>
            <a:r>
              <a:rPr lang="en-US" sz="2245" spc="112" strike="noStrike" u="none">
                <a:solidFill>
                  <a:srgbClr val="F5F5F5"/>
                </a:solidFill>
                <a:latin typeface="Times New Roman"/>
                <a:ea typeface="Times New Roman"/>
                <a:cs typeface="Times New Roman"/>
                <a:sym typeface="Times New Roman"/>
              </a:rPr>
              <a:t> is physically impossible to c</a:t>
            </a:r>
            <a:r>
              <a:rPr lang="en-US" sz="2245" spc="112" strike="noStrike" u="none">
                <a:solidFill>
                  <a:srgbClr val="F5F5F5"/>
                </a:solidFill>
                <a:latin typeface="Times New Roman"/>
                <a:ea typeface="Times New Roman"/>
                <a:cs typeface="Times New Roman"/>
                <a:sym typeface="Times New Roman"/>
              </a:rPr>
              <a:t>reate an i</a:t>
            </a:r>
            <a:r>
              <a:rPr lang="en-US" sz="2245" spc="112" strike="noStrike" u="none">
                <a:solidFill>
                  <a:srgbClr val="F5F5F5"/>
                </a:solidFill>
                <a:latin typeface="Times New Roman"/>
                <a:ea typeface="Times New Roman"/>
                <a:cs typeface="Times New Roman"/>
                <a:sym typeface="Times New Roman"/>
              </a:rPr>
              <a:t>dentical copy of an ar</a:t>
            </a:r>
            <a:r>
              <a:rPr lang="en-US" sz="2245" spc="112" strike="noStrike" u="none">
                <a:solidFill>
                  <a:srgbClr val="F5F5F5"/>
                </a:solidFill>
                <a:latin typeface="Times New Roman"/>
                <a:ea typeface="Times New Roman"/>
                <a:cs typeface="Times New Roman"/>
                <a:sym typeface="Times New Roman"/>
              </a:rPr>
              <a:t>b</a:t>
            </a:r>
            <a:r>
              <a:rPr lang="en-US" sz="2245" spc="112" strike="noStrike" u="none">
                <a:solidFill>
                  <a:srgbClr val="F5F5F5"/>
                </a:solidFill>
                <a:latin typeface="Times New Roman"/>
                <a:ea typeface="Times New Roman"/>
                <a:cs typeface="Times New Roman"/>
                <a:sym typeface="Times New Roman"/>
              </a:rPr>
              <a:t>itrary </a:t>
            </a:r>
            <a:r>
              <a:rPr lang="en-US" sz="2245" spc="112" strike="noStrike" u="none">
                <a:solidFill>
                  <a:srgbClr val="F5F5F5"/>
                </a:solidFill>
                <a:latin typeface="Times New Roman"/>
                <a:ea typeface="Times New Roman"/>
                <a:cs typeface="Times New Roman"/>
                <a:sym typeface="Times New Roman"/>
              </a:rPr>
              <a:t>u</a:t>
            </a:r>
            <a:r>
              <a:rPr lang="en-US" sz="2245" spc="112" strike="noStrike" u="none">
                <a:solidFill>
                  <a:srgbClr val="F5F5F5"/>
                </a:solidFill>
                <a:latin typeface="Times New Roman"/>
                <a:ea typeface="Times New Roman"/>
                <a:cs typeface="Times New Roman"/>
                <a:sym typeface="Times New Roman"/>
              </a:rPr>
              <a:t>nknown quantum state.</a:t>
            </a:r>
          </a:p>
          <a:p>
            <a:pPr algn="l" marL="484894" indent="-242447" lvl="1">
              <a:lnSpc>
                <a:spcPts val="3368"/>
              </a:lnSpc>
              <a:spcBef>
                <a:spcPct val="0"/>
              </a:spcBef>
              <a:buFont typeface="Arial"/>
              <a:buChar char="•"/>
            </a:pPr>
            <a:r>
              <a:rPr lang="en-US" sz="2245" spc="112" strike="noStrike" u="none">
                <a:solidFill>
                  <a:srgbClr val="F5F5F5"/>
                </a:solidFill>
                <a:latin typeface="Times New Roman"/>
                <a:ea typeface="Times New Roman"/>
                <a:cs typeface="Times New Roman"/>
                <a:sym typeface="Times New Roman"/>
              </a:rPr>
              <a:t>In</a:t>
            </a:r>
            <a:r>
              <a:rPr lang="en-US" sz="2245" spc="112" strike="noStrike" u="none">
                <a:solidFill>
                  <a:srgbClr val="F5F5F5"/>
                </a:solidFill>
                <a:latin typeface="Times New Roman"/>
                <a:ea typeface="Times New Roman"/>
                <a:cs typeface="Times New Roman"/>
                <a:sym typeface="Times New Roman"/>
              </a:rPr>
              <a:t>trinsic Randomness: Quantum measurement outcomes </a:t>
            </a:r>
            <a:r>
              <a:rPr lang="en-US" sz="2245" spc="112" strike="noStrike" u="none">
                <a:solidFill>
                  <a:srgbClr val="F5F5F5"/>
                </a:solidFill>
                <a:latin typeface="Times New Roman"/>
                <a:ea typeface="Times New Roman"/>
                <a:cs typeface="Times New Roman"/>
                <a:sym typeface="Times New Roman"/>
              </a:rPr>
              <a:t>a</a:t>
            </a:r>
            <a:r>
              <a:rPr lang="en-US" sz="2245" spc="112" strike="noStrike" u="none">
                <a:solidFill>
                  <a:srgbClr val="F5F5F5"/>
                </a:solidFill>
                <a:latin typeface="Times New Roman"/>
                <a:ea typeface="Times New Roman"/>
                <a:cs typeface="Times New Roman"/>
                <a:sym typeface="Times New Roman"/>
              </a:rPr>
              <a:t>re</a:t>
            </a:r>
            <a:r>
              <a:rPr lang="en-US" sz="2245" spc="112" strike="noStrike" u="none">
                <a:solidFill>
                  <a:srgbClr val="F5F5F5"/>
                </a:solidFill>
                <a:latin typeface="Times New Roman"/>
                <a:ea typeface="Times New Roman"/>
                <a:cs typeface="Times New Roman"/>
                <a:sym typeface="Times New Roman"/>
              </a:rPr>
              <a:t> fund</a:t>
            </a:r>
            <a:r>
              <a:rPr lang="en-US" sz="2245" spc="112" strike="noStrike" u="none">
                <a:solidFill>
                  <a:srgbClr val="F5F5F5"/>
                </a:solidFill>
                <a:latin typeface="Times New Roman"/>
                <a:ea typeface="Times New Roman"/>
                <a:cs typeface="Times New Roman"/>
                <a:sym typeface="Times New Roman"/>
              </a:rPr>
              <a:t>amentally probabilis</a:t>
            </a:r>
            <a:r>
              <a:rPr lang="en-US" sz="2245" spc="112" strike="noStrike" u="none">
                <a:solidFill>
                  <a:srgbClr val="F5F5F5"/>
                </a:solidFill>
                <a:latin typeface="Times New Roman"/>
                <a:ea typeface="Times New Roman"/>
                <a:cs typeface="Times New Roman"/>
                <a:sym typeface="Times New Roman"/>
              </a:rPr>
              <a:t>tic,</a:t>
            </a:r>
            <a:r>
              <a:rPr lang="en-US" sz="2245" spc="112" strike="noStrike" u="none">
                <a:solidFill>
                  <a:srgbClr val="F5F5F5"/>
                </a:solidFill>
                <a:latin typeface="Times New Roman"/>
                <a:ea typeface="Times New Roman"/>
                <a:cs typeface="Times New Roman"/>
                <a:sym typeface="Times New Roman"/>
              </a:rPr>
              <a:t> enabling true random</a:t>
            </a:r>
            <a:r>
              <a:rPr lang="en-US" sz="2245" spc="112" strike="noStrike" u="none">
                <a:solidFill>
                  <a:srgbClr val="F5F5F5"/>
                </a:solidFill>
                <a:latin typeface="Times New Roman"/>
                <a:ea typeface="Times New Roman"/>
                <a:cs typeface="Times New Roman"/>
                <a:sym typeface="Times New Roman"/>
              </a:rPr>
              <a:t>ness generation.</a:t>
            </a:r>
          </a:p>
          <a:p>
            <a:pPr algn="l">
              <a:lnSpc>
                <a:spcPts val="3368"/>
              </a:lnSpc>
              <a:spcBef>
                <a:spcPct val="0"/>
              </a:spcBef>
            </a:pPr>
            <a:r>
              <a:rPr lang="en-US" sz="2245" spc="112" strike="noStrike" u="none">
                <a:solidFill>
                  <a:srgbClr val="F5F5F5"/>
                </a:solidFill>
                <a:latin typeface="Times New Roman"/>
                <a:ea typeface="Times New Roman"/>
                <a:cs typeface="Times New Roman"/>
                <a:sym typeface="Times New Roman"/>
              </a:rPr>
              <a:t>T</a:t>
            </a:r>
            <a:r>
              <a:rPr lang="en-US" sz="2245" spc="112" strike="noStrike" u="none">
                <a:solidFill>
                  <a:srgbClr val="F5F5F5"/>
                </a:solidFill>
                <a:latin typeface="Times New Roman"/>
                <a:ea typeface="Times New Roman"/>
                <a:cs typeface="Times New Roman"/>
                <a:sym typeface="Times New Roman"/>
              </a:rPr>
              <a:t>hese princip</a:t>
            </a:r>
            <a:r>
              <a:rPr lang="en-US" sz="2245" spc="112" strike="noStrike" u="none">
                <a:solidFill>
                  <a:srgbClr val="F5F5F5"/>
                </a:solidFill>
                <a:latin typeface="Times New Roman"/>
                <a:ea typeface="Times New Roman"/>
                <a:cs typeface="Times New Roman"/>
                <a:sym typeface="Times New Roman"/>
              </a:rPr>
              <a:t>les collectively ensure that eavesdropping attempts necessari</a:t>
            </a:r>
            <a:r>
              <a:rPr lang="en-US" sz="2245" spc="112" strike="noStrike" u="none">
                <a:solidFill>
                  <a:srgbClr val="F5F5F5"/>
                </a:solidFill>
                <a:latin typeface="Times New Roman"/>
                <a:ea typeface="Times New Roman"/>
                <a:cs typeface="Times New Roman"/>
                <a:sym typeface="Times New Roman"/>
              </a:rPr>
              <a:t>ly leave </a:t>
            </a:r>
            <a:r>
              <a:rPr lang="en-US" sz="2245" spc="112" strike="noStrike" u="none">
                <a:solidFill>
                  <a:srgbClr val="F5F5F5"/>
                </a:solidFill>
                <a:latin typeface="Times New Roman"/>
                <a:ea typeface="Times New Roman"/>
                <a:cs typeface="Times New Roman"/>
                <a:sym typeface="Times New Roman"/>
              </a:rPr>
              <a:t>obser</a:t>
            </a:r>
            <a:r>
              <a:rPr lang="en-US" sz="2245" spc="112" strike="noStrike" u="none">
                <a:solidFill>
                  <a:srgbClr val="F5F5F5"/>
                </a:solidFill>
                <a:latin typeface="Times New Roman"/>
                <a:ea typeface="Times New Roman"/>
                <a:cs typeface="Times New Roman"/>
                <a:sym typeface="Times New Roman"/>
              </a:rPr>
              <a:t>v</a:t>
            </a:r>
            <a:r>
              <a:rPr lang="en-US" sz="2245" spc="112" strike="noStrike" u="none">
                <a:solidFill>
                  <a:srgbClr val="F5F5F5"/>
                </a:solidFill>
                <a:latin typeface="Times New Roman"/>
                <a:ea typeface="Times New Roman"/>
                <a:cs typeface="Times New Roman"/>
                <a:sym typeface="Times New Roman"/>
              </a:rPr>
              <a:t>a</a:t>
            </a:r>
            <a:r>
              <a:rPr lang="en-US" sz="2245" spc="112" strike="noStrike" u="none">
                <a:solidFill>
                  <a:srgbClr val="F5F5F5"/>
                </a:solidFill>
                <a:latin typeface="Times New Roman"/>
                <a:ea typeface="Times New Roman"/>
                <a:cs typeface="Times New Roman"/>
                <a:sym typeface="Times New Roman"/>
              </a:rPr>
              <a:t>ble </a:t>
            </a:r>
            <a:r>
              <a:rPr lang="en-US" sz="2245" spc="112" strike="noStrike" u="none">
                <a:solidFill>
                  <a:srgbClr val="F5F5F5"/>
                </a:solidFill>
                <a:latin typeface="Times New Roman"/>
                <a:ea typeface="Times New Roman"/>
                <a:cs typeface="Times New Roman"/>
                <a:sym typeface="Times New Roman"/>
              </a:rPr>
              <a:t>traces in the quantum channel.</a:t>
            </a:r>
          </a:p>
        </p:txBody>
      </p:sp>
      <p:sp>
        <p:nvSpPr>
          <p:cNvPr name="TextBox 13" id="13"/>
          <p:cNvSpPr txBox="true"/>
          <p:nvPr/>
        </p:nvSpPr>
        <p:spPr>
          <a:xfrm rot="0">
            <a:off x="2662612" y="6178322"/>
            <a:ext cx="15251998" cy="3498850"/>
          </a:xfrm>
          <a:prstGeom prst="rect">
            <a:avLst/>
          </a:prstGeom>
        </p:spPr>
        <p:txBody>
          <a:bodyPr anchor="t" rtlCol="false" tIns="0" lIns="0" bIns="0" rIns="0">
            <a:spAutoFit/>
          </a:bodyPr>
          <a:lstStyle/>
          <a:p>
            <a:pPr algn="l">
              <a:lnSpc>
                <a:spcPts val="3499"/>
              </a:lnSpc>
              <a:spcBef>
                <a:spcPct val="0"/>
              </a:spcBef>
            </a:pPr>
            <a:r>
              <a:rPr lang="en-US" b="true" sz="2499">
                <a:solidFill>
                  <a:srgbClr val="F5F5F5"/>
                </a:solidFill>
                <a:latin typeface="Times New Roman Bold"/>
                <a:ea typeface="Times New Roman Bold"/>
                <a:cs typeface="Times New Roman Bold"/>
                <a:sym typeface="Times New Roman Bold"/>
              </a:rPr>
              <a:t>General QKD Architecture</a:t>
            </a:r>
          </a:p>
          <a:p>
            <a:pPr algn="l">
              <a:lnSpc>
                <a:spcPts val="3499"/>
              </a:lnSpc>
              <a:spcBef>
                <a:spcPct val="0"/>
              </a:spcBef>
            </a:pPr>
            <a:r>
              <a:rPr lang="en-US" sz="2499">
                <a:solidFill>
                  <a:srgbClr val="F5F5F5"/>
                </a:solidFill>
                <a:latin typeface="Times New Roman"/>
                <a:ea typeface="Times New Roman"/>
                <a:cs typeface="Times New Roman"/>
                <a:sym typeface="Times New Roman"/>
              </a:rPr>
              <a:t>A typical QKD system consists of two logically distinct channels:</a:t>
            </a:r>
          </a:p>
          <a:p>
            <a:pPr algn="l" marL="539749" indent="-269875" lvl="1">
              <a:lnSpc>
                <a:spcPts val="3499"/>
              </a:lnSpc>
              <a:buFont typeface="Arial"/>
              <a:buChar char="•"/>
            </a:pPr>
            <a:r>
              <a:rPr lang="en-US" sz="2499">
                <a:solidFill>
                  <a:srgbClr val="F5F5F5"/>
                </a:solidFill>
                <a:latin typeface="Times New Roman"/>
                <a:ea typeface="Times New Roman"/>
                <a:cs typeface="Times New Roman"/>
                <a:sym typeface="Times New Roman"/>
              </a:rPr>
              <a:t>Quantum Channel: Used for transmitting quantum states (e.g., photons) encoding raw key material.</a:t>
            </a:r>
          </a:p>
          <a:p>
            <a:pPr algn="l" marL="539749" indent="-269875" lvl="1">
              <a:lnSpc>
                <a:spcPts val="3499"/>
              </a:lnSpc>
              <a:buFont typeface="Arial"/>
              <a:buChar char="•"/>
            </a:pPr>
            <a:r>
              <a:rPr lang="en-US" sz="2499">
                <a:solidFill>
                  <a:srgbClr val="F5F5F5"/>
                </a:solidFill>
                <a:latin typeface="Times New Roman"/>
                <a:ea typeface="Times New Roman"/>
                <a:cs typeface="Times New Roman"/>
                <a:sym typeface="Times New Roman"/>
              </a:rPr>
              <a:t>Classical Channel: Used for public communication related to basis reconciliation, error correction, and privacy amplification.</a:t>
            </a:r>
          </a:p>
          <a:p>
            <a:pPr algn="l">
              <a:lnSpc>
                <a:spcPts val="3499"/>
              </a:lnSpc>
              <a:spcBef>
                <a:spcPct val="0"/>
              </a:spcBef>
            </a:pPr>
            <a:r>
              <a:rPr lang="en-US" sz="2499">
                <a:solidFill>
                  <a:srgbClr val="F5F5F5"/>
                </a:solidFill>
                <a:latin typeface="Times New Roman"/>
                <a:ea typeface="Times New Roman"/>
                <a:cs typeface="Times New Roman"/>
                <a:sym typeface="Times New Roman"/>
              </a:rPr>
              <a:t>While the quantum channel is assumed to be insecure and fully accessible to the adversary, the classical channel is required to be authenticated but not confidential. Authentication prevents active man-in-the-middle attacks during classical post-processing.</a:t>
            </a:r>
          </a:p>
        </p:txBody>
      </p:sp>
      <p:sp>
        <p:nvSpPr>
          <p:cNvPr name="AutoShape 14" id="14"/>
          <p:cNvSpPr/>
          <p:nvPr/>
        </p:nvSpPr>
        <p:spPr>
          <a:xfrm flipV="true">
            <a:off x="6892960" y="5973518"/>
            <a:ext cx="5363962" cy="4762"/>
          </a:xfrm>
          <a:prstGeom prst="line">
            <a:avLst/>
          </a:prstGeom>
          <a:ln cap="flat" w="9525">
            <a:solidFill>
              <a:srgbClr val="F5F5F5"/>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5201900" y="1028700"/>
            <a:ext cx="2057400" cy="200918"/>
            <a:chOff x="0" y="0"/>
            <a:chExt cx="541867" cy="52917"/>
          </a:xfrm>
        </p:grpSpPr>
        <p:sp>
          <p:nvSpPr>
            <p:cNvPr name="Freeform 7" id="7"/>
            <p:cNvSpPr/>
            <p:nvPr/>
          </p:nvSpPr>
          <p:spPr>
            <a:xfrm flipH="false" flipV="false" rot="0">
              <a:off x="0" y="0"/>
              <a:ext cx="541867" cy="52917"/>
            </a:xfrm>
            <a:custGeom>
              <a:avLst/>
              <a:gdLst/>
              <a:ahLst/>
              <a:cxnLst/>
              <a:rect r="r" b="b" t="t" l="l"/>
              <a:pathLst>
                <a:path h="52917" w="541867">
                  <a:moveTo>
                    <a:pt x="0" y="0"/>
                  </a:moveTo>
                  <a:lnTo>
                    <a:pt x="541867" y="0"/>
                  </a:lnTo>
                  <a:lnTo>
                    <a:pt x="541867" y="52917"/>
                  </a:lnTo>
                  <a:lnTo>
                    <a:pt x="0" y="52917"/>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541867" cy="1100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952208" y="871984"/>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466558"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1" id="11"/>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6" tooltip="https://github.com/7elmie/EGQCC/tree/main"/>
              </a:rPr>
              <a:t>EGQCC</a:t>
            </a:r>
          </a:p>
        </p:txBody>
      </p:sp>
      <p:sp>
        <p:nvSpPr>
          <p:cNvPr name="TextBox 12" id="12"/>
          <p:cNvSpPr txBox="true"/>
          <p:nvPr/>
        </p:nvSpPr>
        <p:spPr>
          <a:xfrm rot="0">
            <a:off x="2771318" y="1453009"/>
            <a:ext cx="15469410" cy="4028646"/>
          </a:xfrm>
          <a:prstGeom prst="rect">
            <a:avLst/>
          </a:prstGeom>
        </p:spPr>
        <p:txBody>
          <a:bodyPr anchor="t" rtlCol="false" tIns="0" lIns="0" bIns="0" rIns="0">
            <a:spAutoFit/>
          </a:bodyPr>
          <a:lstStyle/>
          <a:p>
            <a:pPr algn="l" marL="0" indent="0" lvl="0">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Threat</a:t>
            </a:r>
            <a:r>
              <a:rPr lang="en-US" b="true" sz="2499" spc="124" strike="noStrike" u="none">
                <a:solidFill>
                  <a:srgbClr val="F5F5F5"/>
                </a:solidFill>
                <a:latin typeface="Times New Roman Bold"/>
                <a:ea typeface="Times New Roman Bold"/>
                <a:cs typeface="Times New Roman Bold"/>
                <a:sym typeface="Times New Roman Bold"/>
              </a:rPr>
              <a:t> Model and Security Assumptions</a:t>
            </a:r>
          </a:p>
          <a:p>
            <a:pPr algn="l" marL="0" indent="0" lvl="0">
              <a:lnSpc>
                <a:spcPts val="3749"/>
              </a:lnSpc>
              <a:spcBef>
                <a:spcPct val="0"/>
              </a:spcBef>
            </a:pPr>
          </a:p>
          <a:p>
            <a:pPr algn="l">
              <a:lnSpc>
                <a:spcPts val="3483"/>
              </a:lnSpc>
              <a:spcBef>
                <a:spcPct val="0"/>
              </a:spcBef>
            </a:pPr>
            <a:r>
              <a:rPr lang="en-US" sz="2322" spc="116" strike="noStrike" u="none">
                <a:solidFill>
                  <a:srgbClr val="F5F5F5"/>
                </a:solidFill>
                <a:latin typeface="Times New Roman"/>
                <a:ea typeface="Times New Roman"/>
                <a:cs typeface="Times New Roman"/>
                <a:sym typeface="Times New Roman"/>
              </a:rPr>
              <a:t>QKD typically assumes a powerful a</a:t>
            </a:r>
            <a:r>
              <a:rPr lang="en-US" sz="2322" spc="116" strike="noStrike" u="none">
                <a:solidFill>
                  <a:srgbClr val="F5F5F5"/>
                </a:solidFill>
                <a:latin typeface="Times New Roman"/>
                <a:ea typeface="Times New Roman"/>
                <a:cs typeface="Times New Roman"/>
                <a:sym typeface="Times New Roman"/>
              </a:rPr>
              <a:t>dv</a:t>
            </a:r>
            <a:r>
              <a:rPr lang="en-US" sz="2322" spc="116" strike="noStrike" u="none">
                <a:solidFill>
                  <a:srgbClr val="F5F5F5"/>
                </a:solidFill>
                <a:latin typeface="Times New Roman"/>
                <a:ea typeface="Times New Roman"/>
                <a:cs typeface="Times New Roman"/>
                <a:sym typeface="Times New Roman"/>
              </a:rPr>
              <a:t>e</a:t>
            </a:r>
            <a:r>
              <a:rPr lang="en-US" sz="2322" spc="116" strike="noStrike" u="none">
                <a:solidFill>
                  <a:srgbClr val="F5F5F5"/>
                </a:solidFill>
                <a:latin typeface="Times New Roman"/>
                <a:ea typeface="Times New Roman"/>
                <a:cs typeface="Times New Roman"/>
                <a:sym typeface="Times New Roman"/>
              </a:rPr>
              <a:t>rs</a:t>
            </a:r>
            <a:r>
              <a:rPr lang="en-US" sz="2322" spc="116" strike="noStrike" u="none">
                <a:solidFill>
                  <a:srgbClr val="F5F5F5"/>
                </a:solidFill>
                <a:latin typeface="Times New Roman"/>
                <a:ea typeface="Times New Roman"/>
                <a:cs typeface="Times New Roman"/>
                <a:sym typeface="Times New Roman"/>
              </a:rPr>
              <a:t>ary with the following capabilities:</a:t>
            </a:r>
          </a:p>
          <a:p>
            <a:pPr algn="l" marL="501436" indent="-250718" lvl="1">
              <a:lnSpc>
                <a:spcPts val="3483"/>
              </a:lnSpc>
              <a:spcBef>
                <a:spcPct val="0"/>
              </a:spcBef>
              <a:buFont typeface="Arial"/>
              <a:buChar char="•"/>
            </a:pPr>
            <a:r>
              <a:rPr lang="en-US" sz="2322" spc="116" strike="noStrike" u="none">
                <a:solidFill>
                  <a:srgbClr val="F5F5F5"/>
                </a:solidFill>
                <a:latin typeface="Times New Roman"/>
                <a:ea typeface="Times New Roman"/>
                <a:cs typeface="Times New Roman"/>
                <a:sym typeface="Times New Roman"/>
              </a:rPr>
              <a:t>F</a:t>
            </a:r>
            <a:r>
              <a:rPr lang="en-US" sz="2322" spc="116" strike="noStrike" u="none">
                <a:solidFill>
                  <a:srgbClr val="F5F5F5"/>
                </a:solidFill>
                <a:latin typeface="Times New Roman"/>
                <a:ea typeface="Times New Roman"/>
                <a:cs typeface="Times New Roman"/>
                <a:sym typeface="Times New Roman"/>
              </a:rPr>
              <a:t>ull control over the </a:t>
            </a:r>
            <a:r>
              <a:rPr lang="en-US" sz="2322" spc="116" strike="noStrike" u="none">
                <a:solidFill>
                  <a:srgbClr val="F5F5F5"/>
                </a:solidFill>
                <a:latin typeface="Times New Roman"/>
                <a:ea typeface="Times New Roman"/>
                <a:cs typeface="Times New Roman"/>
                <a:sym typeface="Times New Roman"/>
              </a:rPr>
              <a:t>q</a:t>
            </a:r>
            <a:r>
              <a:rPr lang="en-US" sz="2322" spc="116" strike="noStrike" u="none">
                <a:solidFill>
                  <a:srgbClr val="F5F5F5"/>
                </a:solidFill>
                <a:latin typeface="Times New Roman"/>
                <a:ea typeface="Times New Roman"/>
                <a:cs typeface="Times New Roman"/>
                <a:sym typeface="Times New Roman"/>
              </a:rPr>
              <a:t>uantum a</a:t>
            </a:r>
            <a:r>
              <a:rPr lang="en-US" sz="2322" spc="116" strike="noStrike" u="none">
                <a:solidFill>
                  <a:srgbClr val="F5F5F5"/>
                </a:solidFill>
                <a:latin typeface="Times New Roman"/>
                <a:ea typeface="Times New Roman"/>
                <a:cs typeface="Times New Roman"/>
                <a:sym typeface="Times New Roman"/>
              </a:rPr>
              <a:t>nd</a:t>
            </a:r>
            <a:r>
              <a:rPr lang="en-US" sz="2322" spc="116" strike="noStrike" u="none">
                <a:solidFill>
                  <a:srgbClr val="F5F5F5"/>
                </a:solidFill>
                <a:latin typeface="Times New Roman"/>
                <a:ea typeface="Times New Roman"/>
                <a:cs typeface="Times New Roman"/>
                <a:sym typeface="Times New Roman"/>
              </a:rPr>
              <a:t> clas</a:t>
            </a:r>
            <a:r>
              <a:rPr lang="en-US" sz="2322" spc="116" strike="noStrike" u="none">
                <a:solidFill>
                  <a:srgbClr val="F5F5F5"/>
                </a:solidFill>
                <a:latin typeface="Times New Roman"/>
                <a:ea typeface="Times New Roman"/>
                <a:cs typeface="Times New Roman"/>
                <a:sym typeface="Times New Roman"/>
              </a:rPr>
              <a:t>s</a:t>
            </a:r>
            <a:r>
              <a:rPr lang="en-US" sz="2322" spc="116" strike="noStrike" u="none">
                <a:solidFill>
                  <a:srgbClr val="F5F5F5"/>
                </a:solidFill>
                <a:latin typeface="Times New Roman"/>
                <a:ea typeface="Times New Roman"/>
                <a:cs typeface="Times New Roman"/>
                <a:sym typeface="Times New Roman"/>
              </a:rPr>
              <a:t>i</a:t>
            </a:r>
            <a:r>
              <a:rPr lang="en-US" sz="2322" spc="116" strike="noStrike" u="none">
                <a:solidFill>
                  <a:srgbClr val="F5F5F5"/>
                </a:solidFill>
                <a:latin typeface="Times New Roman"/>
                <a:ea typeface="Times New Roman"/>
                <a:cs typeface="Times New Roman"/>
                <a:sym typeface="Times New Roman"/>
              </a:rPr>
              <a:t>ca</a:t>
            </a:r>
            <a:r>
              <a:rPr lang="en-US" sz="2322" spc="116" strike="noStrike" u="none">
                <a:solidFill>
                  <a:srgbClr val="F5F5F5"/>
                </a:solidFill>
                <a:latin typeface="Times New Roman"/>
                <a:ea typeface="Times New Roman"/>
                <a:cs typeface="Times New Roman"/>
                <a:sym typeface="Times New Roman"/>
              </a:rPr>
              <a:t>l c</a:t>
            </a:r>
            <a:r>
              <a:rPr lang="en-US" sz="2322" spc="116" strike="noStrike" u="none">
                <a:solidFill>
                  <a:srgbClr val="F5F5F5"/>
                </a:solidFill>
                <a:latin typeface="Times New Roman"/>
                <a:ea typeface="Times New Roman"/>
                <a:cs typeface="Times New Roman"/>
                <a:sym typeface="Times New Roman"/>
              </a:rPr>
              <a:t>h</a:t>
            </a:r>
            <a:r>
              <a:rPr lang="en-US" sz="2322" spc="116" strike="noStrike" u="none">
                <a:solidFill>
                  <a:srgbClr val="F5F5F5"/>
                </a:solidFill>
                <a:latin typeface="Times New Roman"/>
                <a:ea typeface="Times New Roman"/>
                <a:cs typeface="Times New Roman"/>
                <a:sym typeface="Times New Roman"/>
              </a:rPr>
              <a:t>annels</a:t>
            </a:r>
          </a:p>
          <a:p>
            <a:pPr algn="l" marL="501436" indent="-250718" lvl="1">
              <a:lnSpc>
                <a:spcPts val="3483"/>
              </a:lnSpc>
              <a:spcBef>
                <a:spcPct val="0"/>
              </a:spcBef>
              <a:buFont typeface="Arial"/>
              <a:buChar char="•"/>
            </a:pPr>
            <a:r>
              <a:rPr lang="en-US" sz="2322" spc="116" strike="noStrike" u="none">
                <a:solidFill>
                  <a:srgbClr val="F5F5F5"/>
                </a:solidFill>
                <a:latin typeface="Times New Roman"/>
                <a:ea typeface="Times New Roman"/>
                <a:cs typeface="Times New Roman"/>
                <a:sym typeface="Times New Roman"/>
              </a:rPr>
              <a:t>Unlimited computational </a:t>
            </a:r>
            <a:r>
              <a:rPr lang="en-US" sz="2322" spc="116" strike="noStrike" u="none">
                <a:solidFill>
                  <a:srgbClr val="F5F5F5"/>
                </a:solidFill>
                <a:latin typeface="Times New Roman"/>
                <a:ea typeface="Times New Roman"/>
                <a:cs typeface="Times New Roman"/>
                <a:sym typeface="Times New Roman"/>
              </a:rPr>
              <a:t>pow</a:t>
            </a:r>
            <a:r>
              <a:rPr lang="en-US" sz="2322" spc="116" strike="noStrike" u="none">
                <a:solidFill>
                  <a:srgbClr val="F5F5F5"/>
                </a:solidFill>
                <a:latin typeface="Times New Roman"/>
                <a:ea typeface="Times New Roman"/>
                <a:cs typeface="Times New Roman"/>
                <a:sym typeface="Times New Roman"/>
              </a:rPr>
              <a:t>er</a:t>
            </a:r>
          </a:p>
          <a:p>
            <a:pPr algn="l" marL="501436" indent="-250718" lvl="1">
              <a:lnSpc>
                <a:spcPts val="3483"/>
              </a:lnSpc>
              <a:spcBef>
                <a:spcPct val="0"/>
              </a:spcBef>
              <a:buFont typeface="Arial"/>
              <a:buChar char="•"/>
            </a:pPr>
            <a:r>
              <a:rPr lang="en-US" sz="2322" spc="116" strike="noStrike" u="none">
                <a:solidFill>
                  <a:srgbClr val="F5F5F5"/>
                </a:solidFill>
                <a:latin typeface="Times New Roman"/>
                <a:ea typeface="Times New Roman"/>
                <a:cs typeface="Times New Roman"/>
                <a:sym typeface="Times New Roman"/>
              </a:rPr>
              <a:t>Ab</a:t>
            </a:r>
            <a:r>
              <a:rPr lang="en-US" sz="2322" spc="116" strike="noStrike" u="none">
                <a:solidFill>
                  <a:srgbClr val="F5F5F5"/>
                </a:solidFill>
                <a:latin typeface="Times New Roman"/>
                <a:ea typeface="Times New Roman"/>
                <a:cs typeface="Times New Roman"/>
                <a:sym typeface="Times New Roman"/>
              </a:rPr>
              <a:t>ility to perform arbitrary quantum operat</a:t>
            </a:r>
            <a:r>
              <a:rPr lang="en-US" sz="2322" spc="116" strike="noStrike" u="none">
                <a:solidFill>
                  <a:srgbClr val="F5F5F5"/>
                </a:solidFill>
                <a:latin typeface="Times New Roman"/>
                <a:ea typeface="Times New Roman"/>
                <a:cs typeface="Times New Roman"/>
                <a:sym typeface="Times New Roman"/>
              </a:rPr>
              <a:t>ions</a:t>
            </a:r>
          </a:p>
          <a:p>
            <a:pPr algn="l">
              <a:lnSpc>
                <a:spcPts val="3483"/>
              </a:lnSpc>
              <a:spcBef>
                <a:spcPct val="0"/>
              </a:spcBef>
            </a:pPr>
            <a:r>
              <a:rPr lang="en-US" sz="2322" spc="116" strike="noStrike" u="none">
                <a:solidFill>
                  <a:srgbClr val="F5F5F5"/>
                </a:solidFill>
                <a:latin typeface="Times New Roman"/>
                <a:ea typeface="Times New Roman"/>
                <a:cs typeface="Times New Roman"/>
                <a:sym typeface="Times New Roman"/>
              </a:rPr>
              <a:t>Th</a:t>
            </a:r>
            <a:r>
              <a:rPr lang="en-US" sz="2322" spc="116" strike="noStrike" u="none">
                <a:solidFill>
                  <a:srgbClr val="F5F5F5"/>
                </a:solidFill>
                <a:latin typeface="Times New Roman"/>
                <a:ea typeface="Times New Roman"/>
                <a:cs typeface="Times New Roman"/>
                <a:sym typeface="Times New Roman"/>
              </a:rPr>
              <a:t>e </a:t>
            </a:r>
            <a:r>
              <a:rPr lang="en-US" sz="2322" spc="116" strike="noStrike" u="none">
                <a:solidFill>
                  <a:srgbClr val="F5F5F5"/>
                </a:solidFill>
                <a:latin typeface="Times New Roman"/>
                <a:ea typeface="Times New Roman"/>
                <a:cs typeface="Times New Roman"/>
                <a:sym typeface="Times New Roman"/>
              </a:rPr>
              <a:t>o</a:t>
            </a:r>
            <a:r>
              <a:rPr lang="en-US" sz="2322" spc="116" strike="noStrike" u="none">
                <a:solidFill>
                  <a:srgbClr val="F5F5F5"/>
                </a:solidFill>
                <a:latin typeface="Times New Roman"/>
                <a:ea typeface="Times New Roman"/>
                <a:cs typeface="Times New Roman"/>
                <a:sym typeface="Times New Roman"/>
              </a:rPr>
              <a:t>nly const</a:t>
            </a:r>
            <a:r>
              <a:rPr lang="en-US" sz="2322" spc="116" strike="noStrike" u="none">
                <a:solidFill>
                  <a:srgbClr val="F5F5F5"/>
                </a:solidFill>
                <a:latin typeface="Times New Roman"/>
                <a:ea typeface="Times New Roman"/>
                <a:cs typeface="Times New Roman"/>
                <a:sym typeface="Times New Roman"/>
              </a:rPr>
              <a:t>r</a:t>
            </a:r>
            <a:r>
              <a:rPr lang="en-US" sz="2322" spc="116" strike="noStrike" u="none">
                <a:solidFill>
                  <a:srgbClr val="F5F5F5"/>
                </a:solidFill>
                <a:latin typeface="Times New Roman"/>
                <a:ea typeface="Times New Roman"/>
                <a:cs typeface="Times New Roman"/>
                <a:sym typeface="Times New Roman"/>
              </a:rPr>
              <a:t>a</a:t>
            </a:r>
            <a:r>
              <a:rPr lang="en-US" sz="2322" spc="116" strike="noStrike" u="none">
                <a:solidFill>
                  <a:srgbClr val="F5F5F5"/>
                </a:solidFill>
                <a:latin typeface="Times New Roman"/>
                <a:ea typeface="Times New Roman"/>
                <a:cs typeface="Times New Roman"/>
                <a:sym typeface="Times New Roman"/>
              </a:rPr>
              <a:t>in</a:t>
            </a:r>
            <a:r>
              <a:rPr lang="en-US" sz="2322" spc="116" strike="noStrike" u="none">
                <a:solidFill>
                  <a:srgbClr val="F5F5F5"/>
                </a:solidFill>
                <a:latin typeface="Times New Roman"/>
                <a:ea typeface="Times New Roman"/>
                <a:cs typeface="Times New Roman"/>
                <a:sym typeface="Times New Roman"/>
              </a:rPr>
              <a:t>ts i</a:t>
            </a:r>
            <a:r>
              <a:rPr lang="en-US" sz="2322" spc="116" strike="noStrike" u="none">
                <a:solidFill>
                  <a:srgbClr val="F5F5F5"/>
                </a:solidFill>
                <a:latin typeface="Times New Roman"/>
                <a:ea typeface="Times New Roman"/>
                <a:cs typeface="Times New Roman"/>
                <a:sym typeface="Times New Roman"/>
              </a:rPr>
              <a:t>mp</a:t>
            </a:r>
            <a:r>
              <a:rPr lang="en-US" sz="2322" spc="116" strike="noStrike" u="none">
                <a:solidFill>
                  <a:srgbClr val="F5F5F5"/>
                </a:solidFill>
                <a:latin typeface="Times New Roman"/>
                <a:ea typeface="Times New Roman"/>
                <a:cs typeface="Times New Roman"/>
                <a:sym typeface="Times New Roman"/>
              </a:rPr>
              <a:t>o</a:t>
            </a:r>
            <a:r>
              <a:rPr lang="en-US" sz="2322" spc="116" strike="noStrike" u="none">
                <a:solidFill>
                  <a:srgbClr val="F5F5F5"/>
                </a:solidFill>
                <a:latin typeface="Times New Roman"/>
                <a:ea typeface="Times New Roman"/>
                <a:cs typeface="Times New Roman"/>
                <a:sym typeface="Times New Roman"/>
              </a:rPr>
              <a:t>se</a:t>
            </a:r>
            <a:r>
              <a:rPr lang="en-US" sz="2322" spc="116" strike="noStrike" u="none">
                <a:solidFill>
                  <a:srgbClr val="F5F5F5"/>
                </a:solidFill>
                <a:latin typeface="Times New Roman"/>
                <a:ea typeface="Times New Roman"/>
                <a:cs typeface="Times New Roman"/>
                <a:sym typeface="Times New Roman"/>
              </a:rPr>
              <a:t>d on t</a:t>
            </a:r>
            <a:r>
              <a:rPr lang="en-US" sz="2322" spc="116" strike="noStrike" u="none">
                <a:solidFill>
                  <a:srgbClr val="F5F5F5"/>
                </a:solidFill>
                <a:latin typeface="Times New Roman"/>
                <a:ea typeface="Times New Roman"/>
                <a:cs typeface="Times New Roman"/>
                <a:sym typeface="Times New Roman"/>
              </a:rPr>
              <a:t>h</a:t>
            </a:r>
            <a:r>
              <a:rPr lang="en-US" sz="2322" spc="116" strike="noStrike" u="none">
                <a:solidFill>
                  <a:srgbClr val="F5F5F5"/>
                </a:solidFill>
                <a:latin typeface="Times New Roman"/>
                <a:ea typeface="Times New Roman"/>
                <a:cs typeface="Times New Roman"/>
                <a:sym typeface="Times New Roman"/>
              </a:rPr>
              <a:t>e</a:t>
            </a:r>
            <a:r>
              <a:rPr lang="en-US" sz="2322" spc="116" strike="noStrike" u="none">
                <a:solidFill>
                  <a:srgbClr val="F5F5F5"/>
                </a:solidFill>
                <a:latin typeface="Times New Roman"/>
                <a:ea typeface="Times New Roman"/>
                <a:cs typeface="Times New Roman"/>
                <a:sym typeface="Times New Roman"/>
              </a:rPr>
              <a:t> </a:t>
            </a:r>
            <a:r>
              <a:rPr lang="en-US" sz="2322" spc="116" strike="noStrike" u="none">
                <a:solidFill>
                  <a:srgbClr val="F5F5F5"/>
                </a:solidFill>
                <a:latin typeface="Times New Roman"/>
                <a:ea typeface="Times New Roman"/>
                <a:cs typeface="Times New Roman"/>
                <a:sym typeface="Times New Roman"/>
              </a:rPr>
              <a:t>a</a:t>
            </a:r>
            <a:r>
              <a:rPr lang="en-US" sz="2322" spc="116" strike="noStrike" u="none">
                <a:solidFill>
                  <a:srgbClr val="F5F5F5"/>
                </a:solidFill>
                <a:latin typeface="Times New Roman"/>
                <a:ea typeface="Times New Roman"/>
                <a:cs typeface="Times New Roman"/>
                <a:sym typeface="Times New Roman"/>
              </a:rPr>
              <a:t>dv</a:t>
            </a:r>
            <a:r>
              <a:rPr lang="en-US" sz="2322" spc="116" strike="noStrike" u="none">
                <a:solidFill>
                  <a:srgbClr val="F5F5F5"/>
                </a:solidFill>
                <a:latin typeface="Times New Roman"/>
                <a:ea typeface="Times New Roman"/>
                <a:cs typeface="Times New Roman"/>
                <a:sym typeface="Times New Roman"/>
              </a:rPr>
              <a:t>ersary </a:t>
            </a:r>
            <a:r>
              <a:rPr lang="en-US" sz="2322" spc="116" strike="noStrike" u="none">
                <a:solidFill>
                  <a:srgbClr val="F5F5F5"/>
                </a:solidFill>
                <a:latin typeface="Times New Roman"/>
                <a:ea typeface="Times New Roman"/>
                <a:cs typeface="Times New Roman"/>
                <a:sym typeface="Times New Roman"/>
              </a:rPr>
              <a:t>a</a:t>
            </a:r>
            <a:r>
              <a:rPr lang="en-US" sz="2322" spc="116" strike="noStrike" u="none">
                <a:solidFill>
                  <a:srgbClr val="F5F5F5"/>
                </a:solidFill>
                <a:latin typeface="Times New Roman"/>
                <a:ea typeface="Times New Roman"/>
                <a:cs typeface="Times New Roman"/>
                <a:sym typeface="Times New Roman"/>
              </a:rPr>
              <a:t>re those </a:t>
            </a:r>
            <a:r>
              <a:rPr lang="en-US" sz="2322" spc="116" strike="noStrike" u="none">
                <a:solidFill>
                  <a:srgbClr val="F5F5F5"/>
                </a:solidFill>
                <a:latin typeface="Times New Roman"/>
                <a:ea typeface="Times New Roman"/>
                <a:cs typeface="Times New Roman"/>
                <a:sym typeface="Times New Roman"/>
              </a:rPr>
              <a:t>di</a:t>
            </a:r>
            <a:r>
              <a:rPr lang="en-US" sz="2322" spc="116" strike="noStrike" u="none">
                <a:solidFill>
                  <a:srgbClr val="F5F5F5"/>
                </a:solidFill>
                <a:latin typeface="Times New Roman"/>
                <a:ea typeface="Times New Roman"/>
                <a:cs typeface="Times New Roman"/>
                <a:sym typeface="Times New Roman"/>
              </a:rPr>
              <a:t>c</a:t>
            </a:r>
            <a:r>
              <a:rPr lang="en-US" sz="2322" spc="116" strike="noStrike" u="none">
                <a:solidFill>
                  <a:srgbClr val="F5F5F5"/>
                </a:solidFill>
                <a:latin typeface="Times New Roman"/>
                <a:ea typeface="Times New Roman"/>
                <a:cs typeface="Times New Roman"/>
                <a:sym typeface="Times New Roman"/>
              </a:rPr>
              <a:t>t</a:t>
            </a:r>
            <a:r>
              <a:rPr lang="en-US" sz="2322" spc="116" strike="noStrike" u="none">
                <a:solidFill>
                  <a:srgbClr val="F5F5F5"/>
                </a:solidFill>
                <a:latin typeface="Times New Roman"/>
                <a:ea typeface="Times New Roman"/>
                <a:cs typeface="Times New Roman"/>
                <a:sym typeface="Times New Roman"/>
              </a:rPr>
              <a:t>ated by t</a:t>
            </a:r>
            <a:r>
              <a:rPr lang="en-US" sz="2322" spc="116" strike="noStrike" u="none">
                <a:solidFill>
                  <a:srgbClr val="F5F5F5"/>
                </a:solidFill>
                <a:latin typeface="Times New Roman"/>
                <a:ea typeface="Times New Roman"/>
                <a:cs typeface="Times New Roman"/>
                <a:sym typeface="Times New Roman"/>
              </a:rPr>
              <a:t>he</a:t>
            </a:r>
            <a:r>
              <a:rPr lang="en-US" sz="2322" spc="116" strike="noStrike" u="none">
                <a:solidFill>
                  <a:srgbClr val="F5F5F5"/>
                </a:solidFill>
                <a:latin typeface="Times New Roman"/>
                <a:ea typeface="Times New Roman"/>
                <a:cs typeface="Times New Roman"/>
                <a:sym typeface="Times New Roman"/>
              </a:rPr>
              <a:t> </a:t>
            </a:r>
            <a:r>
              <a:rPr lang="en-US" sz="2322" spc="116" strike="noStrike" u="none">
                <a:solidFill>
                  <a:srgbClr val="F5F5F5"/>
                </a:solidFill>
                <a:latin typeface="Times New Roman"/>
                <a:ea typeface="Times New Roman"/>
                <a:cs typeface="Times New Roman"/>
                <a:sym typeface="Times New Roman"/>
              </a:rPr>
              <a:t>l</a:t>
            </a:r>
            <a:r>
              <a:rPr lang="en-US" sz="2322" spc="116" strike="noStrike" u="none">
                <a:solidFill>
                  <a:srgbClr val="F5F5F5"/>
                </a:solidFill>
                <a:latin typeface="Times New Roman"/>
                <a:ea typeface="Times New Roman"/>
                <a:cs typeface="Times New Roman"/>
                <a:sym typeface="Times New Roman"/>
              </a:rPr>
              <a:t>a</a:t>
            </a:r>
            <a:r>
              <a:rPr lang="en-US" sz="2322" spc="116" strike="noStrike" u="none">
                <a:solidFill>
                  <a:srgbClr val="F5F5F5"/>
                </a:solidFill>
                <a:latin typeface="Times New Roman"/>
                <a:ea typeface="Times New Roman"/>
                <a:cs typeface="Times New Roman"/>
                <a:sym typeface="Times New Roman"/>
              </a:rPr>
              <a:t>w</a:t>
            </a:r>
            <a:r>
              <a:rPr lang="en-US" sz="2322" spc="116" strike="noStrike" u="none">
                <a:solidFill>
                  <a:srgbClr val="F5F5F5"/>
                </a:solidFill>
                <a:latin typeface="Times New Roman"/>
                <a:ea typeface="Times New Roman"/>
                <a:cs typeface="Times New Roman"/>
                <a:sym typeface="Times New Roman"/>
              </a:rPr>
              <a:t>s of quantum mechanics. This advers</a:t>
            </a:r>
            <a:r>
              <a:rPr lang="en-US" sz="2322" spc="116" strike="noStrike" u="none">
                <a:solidFill>
                  <a:srgbClr val="F5F5F5"/>
                </a:solidFill>
                <a:latin typeface="Times New Roman"/>
                <a:ea typeface="Times New Roman"/>
                <a:cs typeface="Times New Roman"/>
                <a:sym typeface="Times New Roman"/>
              </a:rPr>
              <a:t>a</a:t>
            </a:r>
            <a:r>
              <a:rPr lang="en-US" sz="2322" spc="116" strike="noStrike" u="none">
                <a:solidFill>
                  <a:srgbClr val="F5F5F5"/>
                </a:solidFill>
                <a:latin typeface="Times New Roman"/>
                <a:ea typeface="Times New Roman"/>
                <a:cs typeface="Times New Roman"/>
                <a:sym typeface="Times New Roman"/>
              </a:rPr>
              <a:t>r</a:t>
            </a:r>
            <a:r>
              <a:rPr lang="en-US" sz="2322" spc="116" strike="noStrike" u="none">
                <a:solidFill>
                  <a:srgbClr val="F5F5F5"/>
                </a:solidFill>
                <a:latin typeface="Times New Roman"/>
                <a:ea typeface="Times New Roman"/>
                <a:cs typeface="Times New Roman"/>
                <a:sym typeface="Times New Roman"/>
              </a:rPr>
              <a:t>y</a:t>
            </a:r>
            <a:r>
              <a:rPr lang="en-US" sz="2322" spc="116" strike="noStrike" u="none">
                <a:solidFill>
                  <a:srgbClr val="F5F5F5"/>
                </a:solidFill>
                <a:latin typeface="Times New Roman"/>
                <a:ea typeface="Times New Roman"/>
                <a:cs typeface="Times New Roman"/>
                <a:sym typeface="Times New Roman"/>
              </a:rPr>
              <a:t> model ensures that security proofs are </a:t>
            </a:r>
            <a:r>
              <a:rPr lang="en-US" sz="2322" spc="116" strike="noStrike" u="none">
                <a:solidFill>
                  <a:srgbClr val="F5F5F5"/>
                </a:solidFill>
                <a:latin typeface="Times New Roman"/>
                <a:ea typeface="Times New Roman"/>
                <a:cs typeface="Times New Roman"/>
                <a:sym typeface="Times New Roman"/>
              </a:rPr>
              <a:t>r</a:t>
            </a:r>
            <a:r>
              <a:rPr lang="en-US" sz="2322" spc="116" strike="noStrike" u="none">
                <a:solidFill>
                  <a:srgbClr val="F5F5F5"/>
                </a:solidFill>
                <a:latin typeface="Times New Roman"/>
                <a:ea typeface="Times New Roman"/>
                <a:cs typeface="Times New Roman"/>
                <a:sym typeface="Times New Roman"/>
              </a:rPr>
              <a:t>obust and future-proof.</a:t>
            </a:r>
          </a:p>
          <a:p>
            <a:pPr algn="l">
              <a:lnSpc>
                <a:spcPts val="3783"/>
              </a:lnSpc>
              <a:spcBef>
                <a:spcPct val="0"/>
              </a:spcBef>
            </a:pPr>
          </a:p>
        </p:txBody>
      </p:sp>
      <p:sp>
        <p:nvSpPr>
          <p:cNvPr name="TextBox 13" id="13"/>
          <p:cNvSpPr txBox="true"/>
          <p:nvPr/>
        </p:nvSpPr>
        <p:spPr>
          <a:xfrm rot="0">
            <a:off x="2771318" y="5615005"/>
            <a:ext cx="15251998" cy="4162425"/>
          </a:xfrm>
          <a:prstGeom prst="rect">
            <a:avLst/>
          </a:prstGeom>
        </p:spPr>
        <p:txBody>
          <a:bodyPr anchor="t" rtlCol="false" tIns="0" lIns="0" bIns="0" rIns="0">
            <a:spAutoFit/>
          </a:bodyPr>
          <a:lstStyle/>
          <a:p>
            <a:pPr algn="just">
              <a:lnSpc>
                <a:spcPts val="3499"/>
              </a:lnSpc>
              <a:spcBef>
                <a:spcPct val="0"/>
              </a:spcBef>
            </a:pPr>
            <a:r>
              <a:rPr lang="en-US" b="true" sz="2499">
                <a:solidFill>
                  <a:srgbClr val="F5F5F5"/>
                </a:solidFill>
                <a:latin typeface="Times New Roman Bold"/>
                <a:ea typeface="Times New Roman Bold"/>
                <a:cs typeface="Times New Roman Bold"/>
                <a:sym typeface="Times New Roman Bold"/>
              </a:rPr>
              <a:t>Limitatio</a:t>
            </a:r>
            <a:r>
              <a:rPr lang="en-US" b="true" sz="2499">
                <a:solidFill>
                  <a:srgbClr val="F5F5F5"/>
                </a:solidFill>
                <a:latin typeface="Times New Roman Bold"/>
                <a:ea typeface="Times New Roman Bold"/>
                <a:cs typeface="Times New Roman Bold"/>
                <a:sym typeface="Times New Roman Bold"/>
              </a:rPr>
              <a:t>ns and Practical Challenges</a:t>
            </a:r>
          </a:p>
          <a:p>
            <a:pPr algn="just">
              <a:lnSpc>
                <a:spcPts val="3499"/>
              </a:lnSpc>
              <a:spcBef>
                <a:spcPct val="0"/>
              </a:spcBef>
            </a:pPr>
          </a:p>
          <a:p>
            <a:pPr algn="just">
              <a:lnSpc>
                <a:spcPts val="3359"/>
              </a:lnSpc>
            </a:pPr>
            <a:r>
              <a:rPr lang="en-US" sz="2399">
                <a:solidFill>
                  <a:srgbClr val="F5F5F5"/>
                </a:solidFill>
                <a:latin typeface="Times New Roman"/>
                <a:ea typeface="Times New Roman"/>
                <a:cs typeface="Times New Roman"/>
                <a:sym typeface="Times New Roman"/>
              </a:rPr>
              <a:t>Despite its strong theoretical guarantees, </a:t>
            </a:r>
            <a:r>
              <a:rPr lang="en-US" sz="2399">
                <a:solidFill>
                  <a:srgbClr val="F5F5F5"/>
                </a:solidFill>
                <a:latin typeface="Times New Roman"/>
                <a:ea typeface="Times New Roman"/>
                <a:cs typeface="Times New Roman"/>
                <a:sym typeface="Times New Roman"/>
              </a:rPr>
              <a:t>QKD faces several practical limitations:</a:t>
            </a:r>
          </a:p>
          <a:p>
            <a:pPr algn="just"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Channel loss and decoherence</a:t>
            </a:r>
          </a:p>
          <a:p>
            <a:pPr algn="just"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Imperfect photon sources and detectors</a:t>
            </a:r>
          </a:p>
          <a:p>
            <a:pPr algn="just"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Finite key effects</a:t>
            </a:r>
          </a:p>
          <a:p>
            <a:pPr algn="just" marL="518157" indent="-259078" lvl="1">
              <a:lnSpc>
                <a:spcPts val="3359"/>
              </a:lnSpc>
              <a:buFont typeface="Arial"/>
              <a:buChar char="•"/>
            </a:pPr>
            <a:r>
              <a:rPr lang="en-US" sz="2399">
                <a:solidFill>
                  <a:srgbClr val="F5F5F5"/>
                </a:solidFill>
                <a:latin typeface="Times New Roman"/>
                <a:ea typeface="Times New Roman"/>
                <a:cs typeface="Times New Roman"/>
                <a:sym typeface="Times New Roman"/>
              </a:rPr>
              <a:t>Distance and scalability constraints</a:t>
            </a:r>
          </a:p>
          <a:p>
            <a:pPr algn="just">
              <a:lnSpc>
                <a:spcPts val="3359"/>
              </a:lnSpc>
              <a:spcBef>
                <a:spcPct val="0"/>
              </a:spcBef>
            </a:pPr>
            <a:r>
              <a:rPr lang="en-US" sz="2399">
                <a:solidFill>
                  <a:srgbClr val="F5F5F5"/>
                </a:solidFill>
                <a:latin typeface="Times New Roman"/>
                <a:ea typeface="Times New Roman"/>
                <a:cs typeface="Times New Roman"/>
                <a:sym typeface="Times New Roman"/>
              </a:rPr>
              <a:t>T</a:t>
            </a:r>
            <a:r>
              <a:rPr lang="en-US" sz="2399">
                <a:solidFill>
                  <a:srgbClr val="F5F5F5"/>
                </a:solidFill>
                <a:latin typeface="Times New Roman"/>
                <a:ea typeface="Times New Roman"/>
                <a:cs typeface="Times New Roman"/>
                <a:sym typeface="Times New Roman"/>
              </a:rPr>
              <a:t>hese challenges motivate the need for careful physical-layer design and realistic performance evaluation, which will be addressed in later sections.</a:t>
            </a:r>
          </a:p>
          <a:p>
            <a:pPr algn="just">
              <a:lnSpc>
                <a:spcPts val="2799"/>
              </a:lnSpc>
              <a:spcBef>
                <a:spcPct val="0"/>
              </a:spcBef>
            </a:pPr>
          </a:p>
        </p:txBody>
      </p:sp>
      <p:sp>
        <p:nvSpPr>
          <p:cNvPr name="AutoShape 14" id="14"/>
          <p:cNvSpPr/>
          <p:nvPr/>
        </p:nvSpPr>
        <p:spPr>
          <a:xfrm flipV="true">
            <a:off x="7715336" y="5472130"/>
            <a:ext cx="5363962" cy="4762"/>
          </a:xfrm>
          <a:prstGeom prst="line">
            <a:avLst/>
          </a:prstGeom>
          <a:ln cap="flat" w="9525">
            <a:solidFill>
              <a:srgbClr val="F5F5F5"/>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134">
                <a:alpha val="100000"/>
              </a:srgbClr>
            </a:gs>
            <a:gs pos="100000">
              <a:srgbClr val="000D1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92109" y="-100921"/>
            <a:ext cx="2715424" cy="10499159"/>
            <a:chOff x="0" y="0"/>
            <a:chExt cx="715173" cy="2765211"/>
          </a:xfrm>
        </p:grpSpPr>
        <p:sp>
          <p:nvSpPr>
            <p:cNvPr name="Freeform 3" id="3"/>
            <p:cNvSpPr/>
            <p:nvPr/>
          </p:nvSpPr>
          <p:spPr>
            <a:xfrm flipH="false" flipV="false" rot="0">
              <a:off x="0" y="0"/>
              <a:ext cx="715173" cy="2765210"/>
            </a:xfrm>
            <a:custGeom>
              <a:avLst/>
              <a:gdLst/>
              <a:ahLst/>
              <a:cxnLst/>
              <a:rect r="r" b="b" t="t" l="l"/>
              <a:pathLst>
                <a:path h="2765210" w="715173">
                  <a:moveTo>
                    <a:pt x="0" y="0"/>
                  </a:moveTo>
                  <a:lnTo>
                    <a:pt x="715173" y="0"/>
                  </a:lnTo>
                  <a:lnTo>
                    <a:pt x="715173" y="2765210"/>
                  </a:lnTo>
                  <a:lnTo>
                    <a:pt x="0" y="2765210"/>
                  </a:lnTo>
                  <a:close/>
                </a:path>
              </a:pathLst>
            </a:custGeom>
            <a:solidFill>
              <a:srgbClr val="000D19"/>
            </a:solidFill>
            <a:ln w="9525" cap="sq">
              <a:solidFill>
                <a:srgbClr val="F5F5F5"/>
              </a:solidFill>
              <a:prstDash val="solid"/>
              <a:miter/>
            </a:ln>
          </p:spPr>
        </p:sp>
        <p:sp>
          <p:nvSpPr>
            <p:cNvPr name="TextBox 4" id="4"/>
            <p:cNvSpPr txBox="true"/>
            <p:nvPr/>
          </p:nvSpPr>
          <p:spPr>
            <a:xfrm>
              <a:off x="0" y="-57150"/>
              <a:ext cx="715173" cy="28223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9137" y="1030512"/>
            <a:ext cx="219126" cy="316323"/>
          </a:xfrm>
          <a:custGeom>
            <a:avLst/>
            <a:gdLst/>
            <a:ahLst/>
            <a:cxnLst/>
            <a:rect r="r" b="b" t="t" l="l"/>
            <a:pathLst>
              <a:path h="316323" w="219126">
                <a:moveTo>
                  <a:pt x="0" y="0"/>
                </a:moveTo>
                <a:lnTo>
                  <a:pt x="219126" y="0"/>
                </a:lnTo>
                <a:lnTo>
                  <a:pt x="219126" y="316323"/>
                </a:lnTo>
                <a:lnTo>
                  <a:pt x="0" y="316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2282066" y="1028700"/>
            <a:ext cx="14977234" cy="109612"/>
            <a:chOff x="0" y="0"/>
            <a:chExt cx="3944621" cy="28869"/>
          </a:xfrm>
        </p:grpSpPr>
        <p:sp>
          <p:nvSpPr>
            <p:cNvPr name="Freeform 7" id="7"/>
            <p:cNvSpPr/>
            <p:nvPr/>
          </p:nvSpPr>
          <p:spPr>
            <a:xfrm flipH="false" flipV="false" rot="0">
              <a:off x="0" y="0"/>
              <a:ext cx="3944621" cy="28869"/>
            </a:xfrm>
            <a:custGeom>
              <a:avLst/>
              <a:gdLst/>
              <a:ahLst/>
              <a:cxnLst/>
              <a:rect r="r" b="b" t="t" l="l"/>
              <a:pathLst>
                <a:path h="28869" w="3944621">
                  <a:moveTo>
                    <a:pt x="0" y="0"/>
                  </a:moveTo>
                  <a:lnTo>
                    <a:pt x="3944621" y="0"/>
                  </a:lnTo>
                  <a:lnTo>
                    <a:pt x="3944621" y="28869"/>
                  </a:lnTo>
                  <a:lnTo>
                    <a:pt x="0" y="28869"/>
                  </a:lnTo>
                  <a:close/>
                </a:path>
              </a:pathLst>
            </a:custGeom>
            <a:gradFill rotWithShape="true">
              <a:gsLst>
                <a:gs pos="0">
                  <a:srgbClr val="1897FF">
                    <a:alpha val="100000"/>
                  </a:srgbClr>
                </a:gs>
                <a:gs pos="100000">
                  <a:srgbClr val="1897FF">
                    <a:alpha val="0"/>
                  </a:srgbClr>
                </a:gs>
              </a:gsLst>
              <a:lin ang="0"/>
            </a:gradFill>
          </p:spPr>
        </p:sp>
        <p:sp>
          <p:nvSpPr>
            <p:cNvPr name="TextBox 8" id="8"/>
            <p:cNvSpPr txBox="true"/>
            <p:nvPr/>
          </p:nvSpPr>
          <p:spPr>
            <a:xfrm>
              <a:off x="0" y="-57150"/>
              <a:ext cx="3944621" cy="860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949340" y="1395859"/>
            <a:ext cx="514350" cy="514350"/>
          </a:xfrm>
          <a:custGeom>
            <a:avLst/>
            <a:gdLst/>
            <a:ahLst/>
            <a:cxnLst/>
            <a:rect r="r" b="b" t="t" l="l"/>
            <a:pathLst>
              <a:path h="514350" w="514350">
                <a:moveTo>
                  <a:pt x="0" y="0"/>
                </a:moveTo>
                <a:lnTo>
                  <a:pt x="514350" y="0"/>
                </a:lnTo>
                <a:lnTo>
                  <a:pt x="514350" y="514350"/>
                </a:lnTo>
                <a:lnTo>
                  <a:pt x="0" y="514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796259" y="424309"/>
            <a:ext cx="9948848" cy="447675"/>
          </a:xfrm>
          <a:prstGeom prst="rect">
            <a:avLst/>
          </a:prstGeom>
        </p:spPr>
        <p:txBody>
          <a:bodyPr anchor="t" rtlCol="false" tIns="0" lIns="0" bIns="0" rIns="0">
            <a:spAutoFit/>
          </a:bodyPr>
          <a:lstStyle/>
          <a:p>
            <a:pPr algn="l">
              <a:lnSpc>
                <a:spcPts val="2999"/>
              </a:lnSpc>
            </a:pPr>
            <a:r>
              <a:rPr lang="en-US" sz="3999" spc="-139">
                <a:solidFill>
                  <a:srgbClr val="F5F5F5"/>
                </a:solidFill>
                <a:latin typeface="Times New Roman"/>
                <a:ea typeface="Times New Roman"/>
                <a:cs typeface="Times New Roman"/>
                <a:sym typeface="Times New Roman"/>
              </a:rPr>
              <a:t>QUANTUM  KEY  DISTRIBUTION  (QKD)</a:t>
            </a:r>
          </a:p>
        </p:txBody>
      </p:sp>
      <p:sp>
        <p:nvSpPr>
          <p:cNvPr name="TextBox 11" id="11"/>
          <p:cNvSpPr txBox="true"/>
          <p:nvPr/>
        </p:nvSpPr>
        <p:spPr>
          <a:xfrm rot="0">
            <a:off x="1313240" y="971550"/>
            <a:ext cx="2916155" cy="375285"/>
          </a:xfrm>
          <a:prstGeom prst="rect">
            <a:avLst/>
          </a:prstGeom>
        </p:spPr>
        <p:txBody>
          <a:bodyPr anchor="t" rtlCol="false" tIns="0" lIns="0" bIns="0" rIns="0">
            <a:spAutoFit/>
          </a:bodyPr>
          <a:lstStyle/>
          <a:p>
            <a:pPr algn="l">
              <a:lnSpc>
                <a:spcPts val="2940"/>
              </a:lnSpc>
              <a:spcBef>
                <a:spcPct val="0"/>
              </a:spcBef>
            </a:pPr>
            <a:r>
              <a:rPr lang="en-US" b="true" sz="2100" spc="-52">
                <a:solidFill>
                  <a:srgbClr val="F5F5F5"/>
                </a:solidFill>
                <a:latin typeface="Times New Roman Bold"/>
                <a:ea typeface="Times New Roman Bold"/>
                <a:cs typeface="Times New Roman Bold"/>
                <a:sym typeface="Times New Roman Bold"/>
                <a:hlinkClick r:id="rId6" tooltip="https://github.com/7elmie/EGQCC/tree/main"/>
              </a:rPr>
              <a:t>EGQCC</a:t>
            </a:r>
          </a:p>
        </p:txBody>
      </p:sp>
      <p:sp>
        <p:nvSpPr>
          <p:cNvPr name="TextBox 12" id="12"/>
          <p:cNvSpPr txBox="true"/>
          <p:nvPr/>
        </p:nvSpPr>
        <p:spPr>
          <a:xfrm rot="0">
            <a:off x="5635096" y="1453009"/>
            <a:ext cx="7571420" cy="457200"/>
          </a:xfrm>
          <a:prstGeom prst="rect">
            <a:avLst/>
          </a:prstGeom>
        </p:spPr>
        <p:txBody>
          <a:bodyPr anchor="t" rtlCol="false" tIns="0" lIns="0" bIns="0" rIns="0">
            <a:spAutoFit/>
          </a:bodyPr>
          <a:lstStyle/>
          <a:p>
            <a:pPr algn="ctr">
              <a:lnSpc>
                <a:spcPts val="3749"/>
              </a:lnSpc>
              <a:spcBef>
                <a:spcPct val="0"/>
              </a:spcBef>
            </a:pPr>
            <a:r>
              <a:rPr lang="en-US" b="true" sz="2499" spc="124">
                <a:solidFill>
                  <a:srgbClr val="F5F5F5"/>
                </a:solidFill>
                <a:latin typeface="Times New Roman Bold"/>
                <a:ea typeface="Times New Roman Bold"/>
                <a:cs typeface="Times New Roman Bold"/>
                <a:sym typeface="Times New Roman Bold"/>
              </a:rPr>
              <a:t>The</a:t>
            </a:r>
            <a:r>
              <a:rPr lang="en-US" b="true" sz="2499" spc="124" strike="noStrike" u="none">
                <a:solidFill>
                  <a:srgbClr val="F5F5F5"/>
                </a:solidFill>
                <a:latin typeface="Times New Roman Bold"/>
                <a:ea typeface="Times New Roman Bold"/>
                <a:cs typeface="Times New Roman Bold"/>
                <a:sym typeface="Times New Roman Bold"/>
              </a:rPr>
              <a:t> BB84 Quantum</a:t>
            </a:r>
            <a:r>
              <a:rPr lang="en-US" b="true" sz="2499" spc="124" strike="noStrike" u="none">
                <a:solidFill>
                  <a:srgbClr val="F5F5F5"/>
                </a:solidFill>
                <a:latin typeface="Times New Roman Bold"/>
                <a:ea typeface="Times New Roman Bold"/>
                <a:cs typeface="Times New Roman Bold"/>
                <a:sym typeface="Times New Roman Bold"/>
              </a:rPr>
              <a:t> Key Distri</a:t>
            </a:r>
            <a:r>
              <a:rPr lang="en-US" b="true" sz="2499" spc="124" strike="noStrike" u="none">
                <a:solidFill>
                  <a:srgbClr val="F5F5F5"/>
                </a:solidFill>
                <a:latin typeface="Times New Roman Bold"/>
                <a:ea typeface="Times New Roman Bold"/>
                <a:cs typeface="Times New Roman Bold"/>
                <a:sym typeface="Times New Roman Bold"/>
              </a:rPr>
              <a:t>b</a:t>
            </a:r>
            <a:r>
              <a:rPr lang="en-US" b="true" sz="2499" spc="124" strike="noStrike" u="none">
                <a:solidFill>
                  <a:srgbClr val="F5F5F5"/>
                </a:solidFill>
                <a:latin typeface="Times New Roman Bold"/>
                <a:ea typeface="Times New Roman Bold"/>
                <a:cs typeface="Times New Roman Bold"/>
                <a:sym typeface="Times New Roman Bold"/>
              </a:rPr>
              <a:t>ution Protocol</a:t>
            </a:r>
          </a:p>
        </p:txBody>
      </p:sp>
      <p:sp>
        <p:nvSpPr>
          <p:cNvPr name="TextBox 13" id="13"/>
          <p:cNvSpPr txBox="true"/>
          <p:nvPr/>
        </p:nvSpPr>
        <p:spPr>
          <a:xfrm rot="0">
            <a:off x="2999583" y="2757934"/>
            <a:ext cx="13379182" cy="3656487"/>
          </a:xfrm>
          <a:prstGeom prst="rect">
            <a:avLst/>
          </a:prstGeom>
        </p:spPr>
        <p:txBody>
          <a:bodyPr anchor="t" rtlCol="false" tIns="0" lIns="0" bIns="0" rIns="0">
            <a:spAutoFit/>
          </a:bodyPr>
          <a:lstStyle/>
          <a:p>
            <a:pPr algn="just">
              <a:lnSpc>
                <a:spcPts val="3494"/>
              </a:lnSpc>
              <a:spcBef>
                <a:spcPct val="0"/>
              </a:spcBef>
            </a:pPr>
            <a:r>
              <a:rPr lang="en-US" b="true" sz="2496">
                <a:solidFill>
                  <a:srgbClr val="F5F5F5"/>
                </a:solidFill>
                <a:latin typeface="Times New Roman Bold"/>
                <a:ea typeface="Times New Roman Bold"/>
                <a:cs typeface="Times New Roman Bold"/>
                <a:sym typeface="Times New Roman Bold"/>
              </a:rPr>
              <a:t>The BB84 protocol (Bennett &amp; Brassard, 1984) </a:t>
            </a:r>
          </a:p>
          <a:p>
            <a:pPr algn="just">
              <a:lnSpc>
                <a:spcPts val="2951"/>
              </a:lnSpc>
            </a:pPr>
            <a:r>
              <a:rPr lang="en-US" sz="2108">
                <a:solidFill>
                  <a:srgbClr val="F5F5F5"/>
                </a:solidFill>
                <a:latin typeface="Times New Roman"/>
                <a:ea typeface="Times New Roman"/>
                <a:cs typeface="Times New Roman"/>
                <a:sym typeface="Times New Roman"/>
              </a:rPr>
              <a:t>is the foundational quantum key distribution protocol enabling secure key generation through quantum mechanics. BB84</a:t>
            </a:r>
            <a:r>
              <a:rPr lang="en-US" sz="2108">
                <a:solidFill>
                  <a:srgbClr val="F5F5F5"/>
                </a:solidFill>
                <a:latin typeface="Times New Roman"/>
                <a:ea typeface="Times New Roman"/>
                <a:cs typeface="Times New Roman"/>
                <a:sym typeface="Times New Roman"/>
              </a:rPr>
              <a:t> implements three critical security mechanisms for Phase 3:</a:t>
            </a:r>
          </a:p>
          <a:p>
            <a:pPr algn="just" marL="455228" indent="-227614" lvl="1">
              <a:lnSpc>
                <a:spcPts val="2951"/>
              </a:lnSpc>
              <a:buAutoNum type="arabicPeriod" startAt="1"/>
            </a:pPr>
            <a:r>
              <a:rPr lang="en-US" sz="2108">
                <a:solidFill>
                  <a:srgbClr val="F5F5F5"/>
                </a:solidFill>
                <a:latin typeface="Times New Roman"/>
                <a:ea typeface="Times New Roman"/>
                <a:cs typeface="Times New Roman"/>
                <a:sym typeface="Times New Roman"/>
              </a:rPr>
              <a:t>Prep</a:t>
            </a:r>
            <a:r>
              <a:rPr lang="en-US" sz="2108">
                <a:solidFill>
                  <a:srgbClr val="F5F5F5"/>
                </a:solidFill>
                <a:latin typeface="Times New Roman"/>
                <a:ea typeface="Times New Roman"/>
                <a:cs typeface="Times New Roman"/>
                <a:sym typeface="Times New Roman"/>
              </a:rPr>
              <a:t>are and Measure Mechanics: Quantum state preparation and measurement-based key generation</a:t>
            </a:r>
          </a:p>
          <a:p>
            <a:pPr algn="just" marL="455228" indent="-227614" lvl="1">
              <a:lnSpc>
                <a:spcPts val="2951"/>
              </a:lnSpc>
              <a:buAutoNum type="arabicPeriod" startAt="1"/>
            </a:pPr>
            <a:r>
              <a:rPr lang="en-US" sz="2108">
                <a:solidFill>
                  <a:srgbClr val="F5F5F5"/>
                </a:solidFill>
                <a:latin typeface="Times New Roman"/>
                <a:ea typeface="Times New Roman"/>
                <a:cs typeface="Times New Roman"/>
                <a:sym typeface="Times New Roman"/>
              </a:rPr>
              <a:t>QBER Monitoring: Real-time quantum bit error rate measurement for intrusion detection</a:t>
            </a:r>
          </a:p>
          <a:p>
            <a:pPr algn="just" marL="455228" indent="-227614" lvl="1">
              <a:lnSpc>
                <a:spcPts val="2951"/>
              </a:lnSpc>
              <a:spcBef>
                <a:spcPct val="0"/>
              </a:spcBef>
              <a:buAutoNum type="arabicPeriod" startAt="1"/>
            </a:pPr>
            <a:r>
              <a:rPr lang="en-US" sz="2108">
                <a:solidFill>
                  <a:srgbClr val="F5F5F5"/>
                </a:solidFill>
                <a:latin typeface="Times New Roman"/>
                <a:ea typeface="Times New Roman"/>
                <a:cs typeface="Times New Roman"/>
                <a:sym typeface="Times New Roman"/>
              </a:rPr>
              <a:t>Privacy Amplification: Post-processing tec</a:t>
            </a:r>
            <a:r>
              <a:rPr lang="en-US" sz="2108">
                <a:solidFill>
                  <a:srgbClr val="F5F5F5"/>
                </a:solidFill>
                <a:latin typeface="Times New Roman"/>
                <a:ea typeface="Times New Roman"/>
                <a:cs typeface="Times New Roman"/>
                <a:sym typeface="Times New Roman"/>
              </a:rPr>
              <a:t>hniques to clean the shared key</a:t>
            </a:r>
          </a:p>
          <a:p>
            <a:pPr algn="just">
              <a:lnSpc>
                <a:spcPts val="2951"/>
              </a:lnSpc>
              <a:spcBef>
                <a:spcPct val="0"/>
              </a:spcBef>
            </a:pPr>
          </a:p>
          <a:p>
            <a:pPr algn="just">
              <a:lnSpc>
                <a:spcPts val="2951"/>
              </a:lnSpc>
              <a:spcBef>
                <a:spcPct val="0"/>
              </a:spcBef>
            </a:pPr>
            <a:r>
              <a:rPr lang="en-US" sz="2108">
                <a:solidFill>
                  <a:srgbClr val="F5F5F5"/>
                </a:solidFill>
                <a:latin typeface="Times New Roman"/>
                <a:ea typeface="Times New Roman"/>
                <a:cs typeface="Times New Roman"/>
                <a:sym typeface="Times New Roman"/>
              </a:rPr>
              <a:t>BB84 demonstrates how quantum mechanics prevents eavesdropping through the no-cloning theorem and measurement uncertainty, establishing keys with information-theoretic security (unconditional against quantum computers).</a:t>
            </a:r>
          </a:p>
          <a:p>
            <a:pPr algn="just">
              <a:lnSpc>
                <a:spcPts val="1878"/>
              </a:lnSpc>
              <a:spcBef>
                <a:spcPct val="0"/>
              </a:spcBef>
            </a:pPr>
          </a:p>
        </p:txBody>
      </p:sp>
      <p:sp>
        <p:nvSpPr>
          <p:cNvPr name="TextBox 14" id="14"/>
          <p:cNvSpPr txBox="true"/>
          <p:nvPr/>
        </p:nvSpPr>
        <p:spPr>
          <a:xfrm rot="0">
            <a:off x="6272942" y="2014984"/>
            <a:ext cx="6295727" cy="276225"/>
          </a:xfrm>
          <a:prstGeom prst="rect">
            <a:avLst/>
          </a:prstGeom>
        </p:spPr>
        <p:txBody>
          <a:bodyPr anchor="t" rtlCol="false" tIns="0" lIns="0" bIns="0" rIns="0">
            <a:spAutoFit/>
          </a:bodyPr>
          <a:lstStyle/>
          <a:p>
            <a:pPr algn="ctr">
              <a:lnSpc>
                <a:spcPts val="2100"/>
              </a:lnSpc>
              <a:spcBef>
                <a:spcPct val="0"/>
              </a:spcBef>
            </a:pPr>
            <a:r>
              <a:rPr lang="en-US" sz="1500">
                <a:solidFill>
                  <a:srgbClr val="F5F5F5"/>
                </a:solidFill>
                <a:latin typeface="Times New Roman"/>
                <a:ea typeface="Times New Roman"/>
                <a:cs typeface="Times New Roman"/>
                <a:sym typeface="Times New Roman"/>
              </a:rPr>
              <a:t>Focus: Prepare and Measure mechanics, QBER monitoring, Privacy Amplification</a:t>
            </a:r>
          </a:p>
        </p:txBody>
      </p:sp>
      <p:sp>
        <p:nvSpPr>
          <p:cNvPr name="TextBox 15" id="15"/>
          <p:cNvSpPr txBox="true"/>
          <p:nvPr/>
        </p:nvSpPr>
        <p:spPr>
          <a:xfrm rot="0">
            <a:off x="2999583" y="6362026"/>
            <a:ext cx="13379182" cy="3588385"/>
          </a:xfrm>
          <a:prstGeom prst="rect">
            <a:avLst/>
          </a:prstGeom>
        </p:spPr>
        <p:txBody>
          <a:bodyPr anchor="t" rtlCol="false" tIns="0" lIns="0" bIns="0" rIns="0">
            <a:spAutoFit/>
          </a:bodyPr>
          <a:lstStyle/>
          <a:p>
            <a:pPr algn="l">
              <a:lnSpc>
                <a:spcPts val="3499"/>
              </a:lnSpc>
              <a:spcBef>
                <a:spcPct val="0"/>
              </a:spcBef>
            </a:pPr>
            <a:r>
              <a:rPr lang="en-US" b="true" sz="2499">
                <a:solidFill>
                  <a:srgbClr val="F5F5F5"/>
                </a:solidFill>
                <a:latin typeface="Times New Roman Bold"/>
                <a:ea typeface="Times New Roman Bold"/>
                <a:cs typeface="Times New Roman Bold"/>
                <a:sym typeface="Times New Roman Bold"/>
              </a:rPr>
              <a:t>Prepare and Measure Mechanics</a:t>
            </a:r>
          </a:p>
          <a:p>
            <a:pPr algn="l">
              <a:lnSpc>
                <a:spcPts val="3079"/>
              </a:lnSpc>
              <a:spcBef>
                <a:spcPct val="0"/>
              </a:spcBef>
            </a:pPr>
            <a:r>
              <a:rPr lang="en-US" sz="2199">
                <a:solidFill>
                  <a:srgbClr val="F5F5F5"/>
                </a:solidFill>
                <a:latin typeface="Times New Roman"/>
                <a:ea typeface="Times New Roman"/>
                <a:cs typeface="Times New Roman"/>
                <a:sym typeface="Times New Roman"/>
              </a:rPr>
              <a:t>BB84 uses the prepare-and-measure paradigm: Alice prepares quantum states, transmits them over an insecure quantum channel, and Bob measures them using randomly chosen bases. This asymmetry provides security.</a:t>
            </a:r>
          </a:p>
          <a:p>
            <a:pPr algn="l">
              <a:lnSpc>
                <a:spcPts val="3079"/>
              </a:lnSpc>
              <a:spcBef>
                <a:spcPct val="0"/>
              </a:spcBef>
            </a:pPr>
          </a:p>
          <a:p>
            <a:pPr algn="l">
              <a:lnSpc>
                <a:spcPts val="3359"/>
              </a:lnSpc>
              <a:spcBef>
                <a:spcPct val="0"/>
              </a:spcBef>
            </a:pPr>
            <a:r>
              <a:rPr lang="en-US" b="true" sz="2399">
                <a:solidFill>
                  <a:srgbClr val="F5F5F5"/>
                </a:solidFill>
                <a:latin typeface="Times New Roman Bold"/>
                <a:ea typeface="Times New Roman Bold"/>
                <a:cs typeface="Times New Roman Bold"/>
                <a:sym typeface="Times New Roman Bold"/>
              </a:rPr>
              <a:t>Quantum State Encoding</a:t>
            </a:r>
          </a:p>
          <a:p>
            <a:pPr algn="l">
              <a:lnSpc>
                <a:spcPts val="3079"/>
              </a:lnSpc>
              <a:spcBef>
                <a:spcPct val="0"/>
              </a:spcBef>
            </a:pPr>
            <a:r>
              <a:rPr lang="en-US" sz="2199">
                <a:solidFill>
                  <a:srgbClr val="F5F5F5"/>
                </a:solidFill>
                <a:latin typeface="Times New Roman"/>
                <a:ea typeface="Times New Roman"/>
                <a:cs typeface="Times New Roman"/>
                <a:sym typeface="Times New Roman"/>
              </a:rPr>
              <a:t>In BB84, information is encoded using two mutually unbiased bases (MUBs). For photon polarization implementations, these bases are typically:</a:t>
            </a:r>
          </a:p>
          <a:p>
            <a:pPr algn="l">
              <a:lnSpc>
                <a:spcPts val="3079"/>
              </a:lnSpc>
              <a:spcBef>
                <a:spcPct val="0"/>
              </a:spcBef>
            </a:pPr>
            <a:r>
              <a:rPr lang="en-US" sz="2199">
                <a:solidFill>
                  <a:srgbClr val="F5F5F5"/>
                </a:solidFill>
                <a:latin typeface="Times New Roman"/>
                <a:ea typeface="Times New Roman"/>
                <a:cs typeface="Times New Roman"/>
                <a:sym typeface="Times New Roman"/>
              </a:rPr>
              <a:t>Rectilinear Basis (Z): {|0⟩, |1⟩}</a:t>
            </a:r>
          </a:p>
          <a:p>
            <a:pPr algn="l">
              <a:lnSpc>
                <a:spcPts val="3079"/>
              </a:lnSpc>
              <a:spcBef>
                <a:spcPct val="0"/>
              </a:spcBef>
            </a:pPr>
            <a:r>
              <a:rPr lang="en-US" sz="2199">
                <a:solidFill>
                  <a:srgbClr val="F5F5F5"/>
                </a:solidFill>
                <a:latin typeface="Times New Roman"/>
                <a:ea typeface="Times New Roman"/>
                <a:cs typeface="Times New Roman"/>
                <a:sym typeface="Times New Roman"/>
              </a:rPr>
              <a:t>Diagonal Basis (X):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DAG_J-VClzQ</dc:identifier>
  <dcterms:modified xsi:type="dcterms:W3CDTF">2011-08-01T06:04:30Z</dcterms:modified>
  <cp:revision>1</cp:revision>
  <dc:title>Copy of EgQCC</dc:title>
</cp:coreProperties>
</file>